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wmv" ContentType="video/x-ms-wmv"/>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15"/>
  </p:notesMasterIdLst>
  <p:sldIdLst>
    <p:sldId id="289" r:id="rId3"/>
    <p:sldId id="290" r:id="rId4"/>
    <p:sldId id="275" r:id="rId5"/>
    <p:sldId id="293" r:id="rId6"/>
    <p:sldId id="292" r:id="rId7"/>
    <p:sldId id="277" r:id="rId8"/>
    <p:sldId id="296" r:id="rId9"/>
    <p:sldId id="278" r:id="rId10"/>
    <p:sldId id="299" r:id="rId11"/>
    <p:sldId id="282" r:id="rId12"/>
    <p:sldId id="298" r:id="rId13"/>
    <p:sldId id="297" r:id="rId1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15620"/>
    <p:restoredTop sz="94660"/>
  </p:normalViewPr>
  <p:slideViewPr>
    <p:cSldViewPr>
      <p:cViewPr>
        <p:scale>
          <a:sx n="100" d="100"/>
          <a:sy n="100" d="100"/>
        </p:scale>
        <p:origin x="-894" y="-228"/>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FF8DBF-8AC5-41CC-B374-CB36870AC623}" type="datetimeFigureOut">
              <a:rPr lang="ru-RU" smtClean="0"/>
              <a:pPr/>
              <a:t>17.09.2018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44E6F8-16C2-4656-8AC5-7FD9C63A2426}" type="slidenum">
              <a:rPr lang="ru-RU" smtClean="0"/>
              <a:pPr/>
              <a:t>‹#›</a:t>
            </a:fld>
            <a:endParaRPr lang="ru-RU"/>
          </a:p>
        </p:txBody>
      </p:sp>
    </p:spTree>
    <p:extLst>
      <p:ext uri="{BB962C8B-B14F-4D97-AF65-F5344CB8AC3E}">
        <p14:creationId xmlns:p14="http://schemas.microsoft.com/office/powerpoint/2010/main" xmlns="" val="2996934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BA34DD-2A02-4A09-9206-42618E632E55}"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xmlns="" val="2613796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B7C7FA-02A6-473A-8F37-0808AE9F3766}"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xmlns="" val="1994907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236495-6C2C-4C26-A872-B1F5FE061E2D}"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xmlns="" val="1881239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50000" t="50000" r="100000" b="1250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defRPr/>
            </a:pPr>
            <a:endParaRPr lang="en-US">
              <a:solidFill>
                <a:prstClr val="black"/>
              </a:solidFill>
            </a:endParaRPr>
          </a:p>
        </p:txBody>
      </p:sp>
      <p:sp>
        <p:nvSpPr>
          <p:cNvPr id="5" name="Oval 8"/>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defRPr/>
            </a:pPr>
            <a:endParaRPr lang="en-US">
              <a:solidFill>
                <a:prstClr val="black"/>
              </a:solidFill>
            </a:endParaRPr>
          </a:p>
        </p:txBody>
      </p:sp>
      <p:sp>
        <p:nvSpPr>
          <p:cNvPr id="14" name="Title 13"/>
          <p:cNvSpPr>
            <a:spLocks noGrp="1"/>
          </p:cNvSpPr>
          <p:nvPr>
            <p:ph type="ctrTitle"/>
          </p:nvPr>
        </p:nvSpPr>
        <p:spPr>
          <a:xfrm>
            <a:off x="1435608" y="435936"/>
            <a:ext cx="7406640" cy="1472184"/>
          </a:xfrm>
        </p:spPr>
        <p:txBody>
          <a:bodyPr anchor="b"/>
          <a:lstStyle>
            <a:lvl1pPr algn="l">
              <a:defRPr/>
            </a:lvl1pPr>
            <a:extLst/>
          </a:lstStyle>
          <a:p>
            <a:r>
              <a:rPr lang="ru-RU" noProof="1" smtClean="0"/>
              <a:t>Образец заголовка</a:t>
            </a:r>
            <a:endParaRPr lang="en-US" dirty="0"/>
          </a:p>
        </p:txBody>
      </p:sp>
      <p:sp>
        <p:nvSpPr>
          <p:cNvPr id="22" name="Subtitle 21"/>
          <p:cNvSpPr>
            <a:spLocks noGrp="1"/>
          </p:cNvSpPr>
          <p:nvPr>
            <p:ph type="subTitle" idx="1"/>
          </p:nvPr>
        </p:nvSpPr>
        <p:spPr>
          <a:xfrm>
            <a:off x="1432560" y="1850064"/>
            <a:ext cx="7406640" cy="1752600"/>
          </a:xfrm>
        </p:spPr>
        <p:txBody>
          <a:bodyPr/>
          <a:lstStyle>
            <a:lvl1pPr marL="7315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ru-RU" noProof="1" smtClean="0"/>
              <a:t>Образец подзаголовка</a:t>
            </a:r>
            <a:endParaRPr lang="en-US" dirty="0"/>
          </a:p>
        </p:txBody>
      </p:sp>
      <p:sp>
        <p:nvSpPr>
          <p:cNvPr id="6"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extLst/>
          </a:lstStyle>
          <a:p>
            <a:pPr>
              <a:defRPr/>
            </a:pPr>
            <a:fld id="{94F62C31-3435-4FB0-9D5B-B47F97B4D9A6}" type="datetimeFigureOut">
              <a:rPr lang="en-US"/>
              <a:pPr>
                <a:defRPr/>
              </a:pPr>
              <a:t>9/17/2018</a:t>
            </a:fld>
            <a:endParaRPr lang="en-US"/>
          </a:p>
        </p:txBody>
      </p:sp>
      <p:sp>
        <p:nvSpPr>
          <p:cNvPr id="7" name="Footer Placeholder 19"/>
          <p:cNvSpPr>
            <a:spLocks noGrp="1"/>
          </p:cNvSpPr>
          <p:nvPr>
            <p:ph type="ftr" sz="quarter" idx="11"/>
          </p:nvPr>
        </p:nvSpPr>
        <p:spPr/>
        <p:txBody>
          <a:bodyPr/>
          <a:lstStyle>
            <a:lvl1pPr fontAlgn="base">
              <a:spcBef>
                <a:spcPct val="0"/>
              </a:spcBef>
              <a:spcAft>
                <a:spcPct val="0"/>
              </a:spcAft>
              <a:defRPr>
                <a:solidFill>
                  <a:srgbClr val="E7DEC9">
                    <a:shade val="50000"/>
                    <a:satMod val="200000"/>
                  </a:srgbClr>
                </a:solidFill>
                <a:latin typeface="Arial" charset="0"/>
                <a:cs typeface="Arial" charset="0"/>
              </a:defRPr>
            </a:lvl1pPr>
            <a:extLst/>
          </a:lstStyle>
          <a:p>
            <a:pPr>
              <a:defRPr/>
            </a:pPr>
            <a:endParaRPr lang="en-US"/>
          </a:p>
        </p:txBody>
      </p:sp>
      <p:sp>
        <p:nvSpPr>
          <p:cNvPr id="8" name="Slide Number Placeholder 9"/>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extLst/>
          </a:lstStyle>
          <a:p>
            <a:pPr>
              <a:defRPr/>
            </a:pPr>
            <a:fld id="{D4391620-F3E3-4F1B-B964-160C7C921FD6}" type="slidenum">
              <a:rPr lang="en-US"/>
              <a:pPr>
                <a:defRPr/>
              </a:pPr>
              <a:t>‹#›</a:t>
            </a:fld>
            <a:endParaRPr lang="en-US"/>
          </a:p>
        </p:txBody>
      </p:sp>
    </p:spTree>
    <p:extLst>
      <p:ext uri="{BB962C8B-B14F-4D97-AF65-F5344CB8AC3E}">
        <p14:creationId xmlns:p14="http://schemas.microsoft.com/office/powerpoint/2010/main" xmlns="" val="2263409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ru-RU" smtClean="0"/>
              <a:t>Образец заголовка</a:t>
            </a:r>
            <a:endParaRPr lang="en-US"/>
          </a:p>
        </p:txBody>
      </p:sp>
      <p:sp>
        <p:nvSpPr>
          <p:cNvPr id="3" name="Content Placeholder 2"/>
          <p:cNvSpPr>
            <a:spLocks noGrp="1"/>
          </p:cNvSpPr>
          <p:nvPr>
            <p:ph idx="1"/>
          </p:nvPr>
        </p:nvSpPr>
        <p:spPr/>
        <p:txBody>
          <a:bodyPr/>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extLst/>
          </a:lstStyle>
          <a:p>
            <a:pPr>
              <a:defRPr/>
            </a:pPr>
            <a:fld id="{9B6F5604-18C1-43BC-ACC5-6F5E1F1E364F}" type="datetimeFigureOut">
              <a:rPr lang="en-US"/>
              <a:pPr>
                <a:defRPr/>
              </a:pPr>
              <a:t>9/17/2018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solidFill>
                  <a:srgbClr val="E7DEC9">
                    <a:shade val="50000"/>
                    <a:satMod val="200000"/>
                  </a:srgbClr>
                </a:solidFill>
                <a:latin typeface="Arial" charset="0"/>
                <a:cs typeface="Arial" charset="0"/>
              </a:defRPr>
            </a:lvl1pPr>
            <a:extLst/>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extLst/>
          </a:lstStyle>
          <a:p>
            <a:pPr>
              <a:defRPr/>
            </a:pPr>
            <a:fld id="{3ADA14BB-45E6-47AC-9013-A2F6B7E1FBBF}" type="slidenum">
              <a:rPr lang="en-US"/>
              <a:pPr>
                <a:defRPr/>
              </a:pPr>
              <a:t>‹#›</a:t>
            </a:fld>
            <a:endParaRPr lang="en-US"/>
          </a:p>
        </p:txBody>
      </p:sp>
    </p:spTree>
    <p:extLst>
      <p:ext uri="{BB962C8B-B14F-4D97-AF65-F5344CB8AC3E}">
        <p14:creationId xmlns:p14="http://schemas.microsoft.com/office/powerpoint/2010/main" xmlns="" val="3342726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4" name="Rectangle 6"/>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solidFill>
                <a:prstClr val="white"/>
              </a:solidFill>
            </a:endParaRPr>
          </a:p>
        </p:txBody>
      </p:sp>
      <p:sp>
        <p:nvSpPr>
          <p:cNvPr id="5" name="Rectangle 9"/>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solidFill>
                <a:prstClr val="white"/>
              </a:solidFill>
            </a:endParaRPr>
          </a:p>
        </p:txBody>
      </p:sp>
      <p:sp>
        <p:nvSpPr>
          <p:cNvPr id="6"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50000" t="50000" r="100000" b="1250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defRPr/>
            </a:pPr>
            <a:endParaRPr lang="en-US">
              <a:solidFill>
                <a:prstClr val="black"/>
              </a:solidFill>
            </a:endParaRPr>
          </a:p>
        </p:txBody>
      </p:sp>
      <p:sp>
        <p:nvSpPr>
          <p:cNvPr id="7" name="Oval 8"/>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defRPr/>
            </a:pPr>
            <a:endParaRPr lang="en-US">
              <a:solidFill>
                <a:prstClr val="black"/>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lang="ru-RU" smtClean="0"/>
              <a:t>Образец заголовка</a:t>
            </a:r>
            <a:endParaRPr lang="en-US" dirty="0"/>
          </a:p>
        </p:txBody>
      </p:sp>
      <p:sp>
        <p:nvSpPr>
          <p:cNvPr id="3" name="Text Placeholder 2"/>
          <p:cNvSpPr>
            <a:spLocks noGrp="1"/>
          </p:cNvSpPr>
          <p:nvPr>
            <p:ph type="body" idx="1"/>
          </p:nvPr>
        </p:nvSpPr>
        <p:spPr>
          <a:xfrm>
            <a:off x="2578392" y="1100138"/>
            <a:ext cx="6400800" cy="1509712"/>
          </a:xfrm>
        </p:spPr>
        <p:txBody>
          <a:bodyPr anchor="b"/>
          <a:lstStyle>
            <a:lvl1pPr marL="27432"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ru-RU" smtClean="0"/>
              <a:t>Образец текста</a:t>
            </a:r>
          </a:p>
        </p:txBody>
      </p:sp>
      <p:sp>
        <p:nvSpPr>
          <p:cNvPr id="8"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extLst/>
          </a:lstStyle>
          <a:p>
            <a:pPr>
              <a:defRPr/>
            </a:pPr>
            <a:fld id="{12A23F47-3F4E-4468-BA6C-065EC213C73D}" type="datetimeFigureOut">
              <a:rPr lang="en-US"/>
              <a:pPr>
                <a:defRPr/>
              </a:pPr>
              <a:t>9/17/2018</a:t>
            </a:fld>
            <a:endParaRPr lang="en-US"/>
          </a:p>
        </p:txBody>
      </p:sp>
      <p:sp>
        <p:nvSpPr>
          <p:cNvPr id="9" name="Footer Placeholder 4"/>
          <p:cNvSpPr>
            <a:spLocks noGrp="1"/>
          </p:cNvSpPr>
          <p:nvPr>
            <p:ph type="ftr" sz="quarter" idx="11"/>
          </p:nvPr>
        </p:nvSpPr>
        <p:spPr/>
        <p:txBody>
          <a:bodyPr/>
          <a:lstStyle>
            <a:lvl1pPr fontAlgn="base">
              <a:spcBef>
                <a:spcPct val="0"/>
              </a:spcBef>
              <a:spcAft>
                <a:spcPct val="0"/>
              </a:spcAft>
              <a:defRPr>
                <a:solidFill>
                  <a:srgbClr val="E7DEC9">
                    <a:shade val="50000"/>
                    <a:satMod val="200000"/>
                  </a:srgbClr>
                </a:solidFill>
                <a:latin typeface="Arial" charset="0"/>
                <a:cs typeface="Arial" charset="0"/>
              </a:defRPr>
            </a:lvl1pPr>
            <a:extLst/>
          </a:lstStyle>
          <a:p>
            <a:pPr>
              <a:defRPr/>
            </a:pPr>
            <a:endParaRPr lang="en-US"/>
          </a:p>
        </p:txBody>
      </p:sp>
      <p:sp>
        <p:nvSpPr>
          <p:cNvPr id="10"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extLst/>
          </a:lstStyle>
          <a:p>
            <a:pPr>
              <a:defRPr/>
            </a:pPr>
            <a:fld id="{8A42AE54-435C-4CDA-BC4D-DDC7282EA9D7}" type="slidenum">
              <a:rPr lang="en-US"/>
              <a:pPr>
                <a:defRPr/>
              </a:pPr>
              <a:t>‹#›</a:t>
            </a:fld>
            <a:endParaRPr lang="en-US"/>
          </a:p>
        </p:txBody>
      </p:sp>
    </p:spTree>
    <p:extLst>
      <p:ext uri="{BB962C8B-B14F-4D97-AF65-F5344CB8AC3E}">
        <p14:creationId xmlns:p14="http://schemas.microsoft.com/office/powerpoint/2010/main" xmlns="" val="35289627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5" name="Pie 8"/>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solidFill>
                <a:prstClr val="white"/>
              </a:solidFill>
            </a:endParaRPr>
          </a:p>
        </p:txBody>
      </p:sp>
      <p:sp>
        <p:nvSpPr>
          <p:cNvPr id="6" name="Oval 9"/>
          <p:cNvSpPr/>
          <p:nvPr/>
        </p:nvSpPr>
        <p:spPr>
          <a:xfrm>
            <a:off x="168275" y="20638"/>
            <a:ext cx="1703388"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solidFill>
                <a:prstClr val="white"/>
              </a:solidFill>
            </a:endParaRPr>
          </a:p>
        </p:txBody>
      </p:sp>
      <p:sp>
        <p:nvSpPr>
          <p:cNvPr id="7"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85000" t="100000" r="1000000" b="30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solidFill>
                <a:prstClr val="white"/>
              </a:solidFill>
            </a:endParaRPr>
          </a:p>
        </p:txBody>
      </p:sp>
      <p:sp>
        <p:nvSpPr>
          <p:cNvPr id="8" name="Rectangle 11"/>
          <p:cNvSpPr/>
          <p:nvPr/>
        </p:nvSpPr>
        <p:spPr>
          <a:xfrm>
            <a:off x="1033463" y="0"/>
            <a:ext cx="813117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solidFill>
                <a:prstClr val="white"/>
              </a:solidFill>
            </a:endParaRPr>
          </a:p>
        </p:txBody>
      </p:sp>
      <p:sp>
        <p:nvSpPr>
          <p:cNvPr id="2" name="Title 1"/>
          <p:cNvSpPr>
            <a:spLocks noGrp="1"/>
          </p:cNvSpPr>
          <p:nvPr>
            <p:ph type="title"/>
          </p:nvPr>
        </p:nvSpPr>
        <p:spPr>
          <a:xfrm>
            <a:off x="1435608" y="274320"/>
            <a:ext cx="7498080" cy="1143000"/>
          </a:xfrm>
        </p:spPr>
        <p:txBody>
          <a:bodyPr/>
          <a:lstStyle>
            <a:extLst/>
          </a:lstStyle>
          <a:p>
            <a:r>
              <a:rPr lang="ru-RU" smtClean="0"/>
              <a:t>Образец заголовка</a:t>
            </a:r>
            <a:endParaRPr lang="en-US" dirty="0"/>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9"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extLst/>
          </a:lstStyle>
          <a:p>
            <a:pPr>
              <a:defRPr/>
            </a:pPr>
            <a:fld id="{2E08B154-C053-4504-8521-D18735C77DB3}" type="datetimeFigureOut">
              <a:rPr lang="en-US"/>
              <a:pPr>
                <a:defRPr/>
              </a:pPr>
              <a:t>9/17/2018</a:t>
            </a:fld>
            <a:endParaRPr lang="en-US"/>
          </a:p>
        </p:txBody>
      </p:sp>
      <p:sp>
        <p:nvSpPr>
          <p:cNvPr id="10" name="Footer Placeholder 5"/>
          <p:cNvSpPr>
            <a:spLocks noGrp="1"/>
          </p:cNvSpPr>
          <p:nvPr>
            <p:ph type="ftr" sz="quarter" idx="11"/>
          </p:nvPr>
        </p:nvSpPr>
        <p:spPr/>
        <p:txBody>
          <a:bodyPr/>
          <a:lstStyle>
            <a:lvl1pPr fontAlgn="base">
              <a:spcBef>
                <a:spcPct val="0"/>
              </a:spcBef>
              <a:spcAft>
                <a:spcPct val="0"/>
              </a:spcAft>
              <a:defRPr>
                <a:solidFill>
                  <a:srgbClr val="E7DEC9">
                    <a:shade val="50000"/>
                    <a:satMod val="200000"/>
                  </a:srgbClr>
                </a:solidFill>
                <a:latin typeface="Arial" charset="0"/>
                <a:cs typeface="Arial" charset="0"/>
              </a:defRPr>
            </a:lvl1pPr>
            <a:extLst/>
          </a:lstStyle>
          <a:p>
            <a:pPr>
              <a:defRPr/>
            </a:pPr>
            <a:endParaRPr lang="en-US"/>
          </a:p>
        </p:txBody>
      </p:sp>
      <p:sp>
        <p:nvSpPr>
          <p:cNvPr id="11"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extLst/>
          </a:lstStyle>
          <a:p>
            <a:pPr>
              <a:defRPr/>
            </a:pPr>
            <a:fld id="{55710C31-DB7C-4994-A4C5-4A7EEBE0CD0D}" type="slidenum">
              <a:rPr lang="en-US"/>
              <a:pPr>
                <a:defRPr/>
              </a:pPr>
              <a:t>‹#›</a:t>
            </a:fld>
            <a:endParaRPr lang="en-US"/>
          </a:p>
        </p:txBody>
      </p:sp>
    </p:spTree>
    <p:extLst>
      <p:ext uri="{BB962C8B-B14F-4D97-AF65-F5344CB8AC3E}">
        <p14:creationId xmlns:p14="http://schemas.microsoft.com/office/powerpoint/2010/main" xmlns="" val="15001110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lstStyle>
            <a:lvl1pPr algn="ctr">
              <a:defRPr sz="4500" b="1" cap="none" baseline="0"/>
            </a:lvl1pPr>
            <a:extLst/>
          </a:lstStyle>
          <a:p>
            <a:r>
              <a:rPr lang="ru-RU" smtClean="0"/>
              <a:t>Образец заголовка</a:t>
            </a:r>
            <a:endParaRPr lang="en-US" dirty="0"/>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283464"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ru-RU" smtClean="0"/>
              <a:t>Образец текста</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283464"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ru-RU" smtClean="0"/>
              <a:t>Образец текста</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extLst/>
          </a:lstStyle>
          <a:p>
            <a:pPr>
              <a:defRPr/>
            </a:pPr>
            <a:fld id="{BC46EC0D-06E9-421D-A63B-BE178AC0B9C3}" type="datetimeFigureOut">
              <a:rPr lang="en-US"/>
              <a:pPr>
                <a:defRPr/>
              </a:pPr>
              <a:t>9/17/2018</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solidFill>
                  <a:srgbClr val="E7DEC9">
                    <a:shade val="50000"/>
                    <a:satMod val="200000"/>
                  </a:srgbClr>
                </a:solidFill>
                <a:latin typeface="Arial" charset="0"/>
                <a:cs typeface="Arial" charset="0"/>
              </a:defRPr>
            </a:lvl1pPr>
            <a:extLst/>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extLst/>
          </a:lstStyle>
          <a:p>
            <a:pPr>
              <a:defRPr/>
            </a:pPr>
            <a:fld id="{E352BCC3-215F-4E4C-8C61-325E11DAF35A}" type="slidenum">
              <a:rPr lang="en-US"/>
              <a:pPr>
                <a:defRPr/>
              </a:pPr>
              <a:t>‹#›</a:t>
            </a:fld>
            <a:endParaRPr lang="en-US"/>
          </a:p>
        </p:txBody>
      </p:sp>
    </p:spTree>
    <p:extLst>
      <p:ext uri="{BB962C8B-B14F-4D97-AF65-F5344CB8AC3E}">
        <p14:creationId xmlns:p14="http://schemas.microsoft.com/office/powerpoint/2010/main" xmlns="" val="1553709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rial" charset="0"/>
              </a:defRPr>
            </a:lvl1pPr>
            <a:extLst/>
          </a:lstStyle>
          <a:p>
            <a:pPr>
              <a:defRPr/>
            </a:pPr>
            <a:fld id="{F72A80E9-A906-4D5C-9AAF-62B07F0F72C1}" type="datetimeFigureOut">
              <a:rPr lang="en-US"/>
              <a:pPr>
                <a:defRPr/>
              </a:pPr>
              <a:t>9/17/2018</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solidFill>
                  <a:srgbClr val="E7DEC9">
                    <a:shade val="50000"/>
                    <a:satMod val="200000"/>
                  </a:srgbClr>
                </a:solidFill>
                <a:latin typeface="Arial" charset="0"/>
                <a:cs typeface="Arial" charset="0"/>
              </a:defRPr>
            </a:lvl1pPr>
            <a:extLst/>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extLst/>
          </a:lstStyle>
          <a:p>
            <a:pPr>
              <a:defRPr/>
            </a:pPr>
            <a:fld id="{AB552C0E-2EE6-49E7-A93D-0DF04905855B}" type="slidenum">
              <a:rPr lang="en-US"/>
              <a:pPr>
                <a:defRPr/>
              </a:pPr>
              <a:t>‹#›</a:t>
            </a:fld>
            <a:endParaRPr lang="en-US"/>
          </a:p>
        </p:txBody>
      </p:sp>
    </p:spTree>
    <p:extLst>
      <p:ext uri="{BB962C8B-B14F-4D97-AF65-F5344CB8AC3E}">
        <p14:creationId xmlns:p14="http://schemas.microsoft.com/office/powerpoint/2010/main" xmlns="" val="38967009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Rectangle 4"/>
          <p:cNvSpPr/>
          <p:nvPr/>
        </p:nvSpPr>
        <p:spPr>
          <a:xfrm>
            <a:off x="1014413" y="0"/>
            <a:ext cx="812958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solidFill>
                <a:prstClr val="white"/>
              </a:solidFill>
            </a:endParaRPr>
          </a:p>
        </p:txBody>
      </p:sp>
      <p:sp>
        <p:nvSpPr>
          <p:cNvPr id="3" name="Rectangle 5"/>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solidFill>
                <a:prstClr val="white"/>
              </a:solidFill>
            </a:endParaRPr>
          </a:p>
        </p:txBody>
      </p:sp>
      <p:sp>
        <p:nvSpPr>
          <p:cNvPr id="4" name="Date Placeholder 1"/>
          <p:cNvSpPr>
            <a:spLocks noGrp="1"/>
          </p:cNvSpPr>
          <p:nvPr>
            <p:ph type="dt" sz="half" idx="10"/>
          </p:nvPr>
        </p:nvSpPr>
        <p:spPr/>
        <p:txBody>
          <a:bodyPr/>
          <a:lstStyle>
            <a:lvl1pPr fontAlgn="base">
              <a:spcBef>
                <a:spcPct val="0"/>
              </a:spcBef>
              <a:spcAft>
                <a:spcPct val="0"/>
              </a:spcAft>
              <a:defRPr>
                <a:latin typeface="Arial" charset="0"/>
                <a:cs typeface="Arial" charset="0"/>
              </a:defRPr>
            </a:lvl1pPr>
            <a:extLst/>
          </a:lstStyle>
          <a:p>
            <a:pPr>
              <a:defRPr/>
            </a:pPr>
            <a:fld id="{1A5AD7CD-BE13-47A0-8450-E6DBADB416E7}" type="datetimeFigureOut">
              <a:rPr lang="en-US"/>
              <a:pPr>
                <a:defRPr/>
              </a:pPr>
              <a:t>9/17/2018</a:t>
            </a:fld>
            <a:endParaRPr lang="en-US"/>
          </a:p>
        </p:txBody>
      </p:sp>
      <p:sp>
        <p:nvSpPr>
          <p:cNvPr id="5" name="Footer Placeholder 2"/>
          <p:cNvSpPr>
            <a:spLocks noGrp="1"/>
          </p:cNvSpPr>
          <p:nvPr>
            <p:ph type="ftr" sz="quarter" idx="11"/>
          </p:nvPr>
        </p:nvSpPr>
        <p:spPr/>
        <p:txBody>
          <a:bodyPr/>
          <a:lstStyle>
            <a:lvl1pPr fontAlgn="base">
              <a:spcBef>
                <a:spcPct val="0"/>
              </a:spcBef>
              <a:spcAft>
                <a:spcPct val="0"/>
              </a:spcAft>
              <a:defRPr>
                <a:solidFill>
                  <a:srgbClr val="E7DEC9">
                    <a:shade val="50000"/>
                    <a:satMod val="200000"/>
                  </a:srgbClr>
                </a:solidFill>
                <a:latin typeface="Arial" charset="0"/>
                <a:cs typeface="Arial" charset="0"/>
              </a:defRPr>
            </a:lvl1pPr>
            <a:extLst/>
          </a:lstStyle>
          <a:p>
            <a:pPr>
              <a:defRPr/>
            </a:pPr>
            <a:endParaRPr lang="en-US"/>
          </a:p>
        </p:txBody>
      </p:sp>
      <p:sp>
        <p:nvSpPr>
          <p:cNvPr id="6" name="Slide Number Placeholder 3"/>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extLst/>
          </a:lstStyle>
          <a:p>
            <a:pPr>
              <a:defRPr/>
            </a:pPr>
            <a:fld id="{85392CB2-BB22-4B71-A431-97A351923397}" type="slidenum">
              <a:rPr lang="en-US"/>
              <a:pPr>
                <a:defRPr/>
              </a:pPr>
              <a:t>‹#›</a:t>
            </a:fld>
            <a:endParaRPr lang="en-US"/>
          </a:p>
        </p:txBody>
      </p:sp>
    </p:spTree>
    <p:extLst>
      <p:ext uri="{BB962C8B-B14F-4D97-AF65-F5344CB8AC3E}">
        <p14:creationId xmlns:p14="http://schemas.microsoft.com/office/powerpoint/2010/main" xmlns="" val="12209890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810000" cy="1162050"/>
          </a:xfrm>
          <a:ln>
            <a:noFill/>
          </a:ln>
        </p:spPr>
        <p:txBody>
          <a:bodyPr anchor="b"/>
          <a:lstStyle>
            <a:lvl1pPr algn="l">
              <a:lnSpc>
                <a:spcPts val="2000"/>
              </a:lnSpc>
              <a:buNone/>
              <a:defRPr sz="2200" b="1" cap="all" baseline="0"/>
            </a:lvl1pPr>
            <a:extLst/>
          </a:lstStyle>
          <a:p>
            <a:r>
              <a:rPr lang="ru-RU" smtClean="0"/>
              <a:t>Образец заголовка</a:t>
            </a:r>
            <a:endParaRPr lang="en-US" dirty="0"/>
          </a:p>
        </p:txBody>
      </p:sp>
      <p:sp>
        <p:nvSpPr>
          <p:cNvPr id="3" name="Text Placeholder 2"/>
          <p:cNvSpPr>
            <a:spLocks noGrp="1"/>
          </p:cNvSpPr>
          <p:nvPr>
            <p:ph type="body" idx="2"/>
          </p:nvPr>
        </p:nvSpPr>
        <p:spPr>
          <a:xfrm>
            <a:off x="457200" y="1435100"/>
            <a:ext cx="3810000" cy="698500"/>
          </a:xfrm>
        </p:spPr>
        <p:txBody>
          <a:bodyPr/>
          <a:lstStyle>
            <a:lvl1pPr marL="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ru-RU" smtClean="0"/>
              <a:t>Образец текста</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extLst/>
          </a:lstStyle>
          <a:p>
            <a:pPr>
              <a:defRPr/>
            </a:pPr>
            <a:fld id="{01B81C38-9B35-4F50-A1D2-AE9EF9DD56B4}" type="datetimeFigureOut">
              <a:rPr lang="en-US"/>
              <a:pPr>
                <a:defRPr/>
              </a:pPr>
              <a:t>9/17/2018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solidFill>
                  <a:srgbClr val="E7DEC9">
                    <a:shade val="50000"/>
                    <a:satMod val="200000"/>
                  </a:srgbClr>
                </a:solidFill>
                <a:latin typeface="Arial" charset="0"/>
                <a:cs typeface="Arial" charset="0"/>
              </a:defRPr>
            </a:lvl1pPr>
            <a:extLst/>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extLst/>
          </a:lstStyle>
          <a:p>
            <a:pPr>
              <a:defRPr/>
            </a:pPr>
            <a:fld id="{8059345F-D83B-4ABD-B352-07652A9B8B18}" type="slidenum">
              <a:rPr lang="en-US"/>
              <a:pPr>
                <a:defRPr/>
              </a:pPr>
              <a:t>‹#›</a:t>
            </a:fld>
            <a:endParaRPr lang="en-US"/>
          </a:p>
        </p:txBody>
      </p:sp>
    </p:spTree>
    <p:extLst>
      <p:ext uri="{BB962C8B-B14F-4D97-AF65-F5344CB8AC3E}">
        <p14:creationId xmlns:p14="http://schemas.microsoft.com/office/powerpoint/2010/main" xmlns="" val="3786457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D71722-1CBB-474B-8F85-525C143A5531}"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xmlns="" val="40092541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0">
            <a:bevelT w="25400" h="19050"/>
            <a:contourClr>
              <a:srgbClr val="969696"/>
            </a:contourClr>
          </a:sp3d>
        </p:spPr>
        <p:txBody>
          <a:bodyPr tIns="274320">
            <a:normAutofit/>
          </a:bodyPr>
          <a:lstStyle>
            <a:extLst/>
          </a:lstStyle>
          <a:p>
            <a:pPr indent="-283464">
              <a:lnSpc>
                <a:spcPts val="3000"/>
              </a:lnSpc>
              <a:spcBef>
                <a:spcPts val="600"/>
              </a:spcBef>
              <a:buClr>
                <a:srgbClr val="3891A7"/>
              </a:buClr>
              <a:buSzPct val="80000"/>
              <a:buFont typeface="Wingdings 2"/>
              <a:buNone/>
              <a:defRPr/>
            </a:pPr>
            <a:endParaRPr lang="en-US" sz="3200">
              <a:solidFill>
                <a:prstClr val="black"/>
              </a:solidFill>
              <a:cs typeface="Arial" charset="0"/>
            </a:endParaRPr>
          </a:p>
        </p:txBody>
      </p:sp>
      <p:sp>
        <p:nvSpPr>
          <p:cNvPr id="6" name="Flowchart: Process 8"/>
          <p:cNvSpPr/>
          <p:nvPr/>
        </p:nvSpPr>
        <p:spPr>
          <a:xfrm rot="19468671">
            <a:off x="396875" y="954088"/>
            <a:ext cx="6858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solidFill>
                <a:prstClr val="white"/>
              </a:solidFill>
            </a:endParaRPr>
          </a:p>
        </p:txBody>
      </p:sp>
      <p:sp>
        <p:nvSpPr>
          <p:cNvPr id="7" name="Flowchart: Process 9"/>
          <p:cNvSpPr/>
          <p:nvPr/>
        </p:nvSpPr>
        <p:spPr>
          <a:xfrm rot="2103354" flipH="1">
            <a:off x="5003800"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lang="ru-RU" smtClean="0"/>
              <a:t>Образец заголовка</a:t>
            </a:r>
            <a:endParaRPr lang="en-US" dirty="0"/>
          </a:p>
        </p:txBody>
      </p:sp>
      <p:sp>
        <p:nvSpPr>
          <p:cNvPr id="3" name="Shape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838200" y="4800600"/>
            <a:ext cx="4419600" cy="762000"/>
          </a:xfrm>
        </p:spPr>
        <p:txBody>
          <a:bodyP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ru-RU" smtClean="0"/>
              <a:t>Образец текста</a:t>
            </a:r>
          </a:p>
        </p:txBody>
      </p:sp>
      <p:sp>
        <p:nvSpPr>
          <p:cNvPr id="8"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extLst/>
          </a:lstStyle>
          <a:p>
            <a:pPr>
              <a:defRPr/>
            </a:pPr>
            <a:fld id="{7A3E8578-117D-4C9D-86C5-4120E3589016}" type="datetimeFigureOut">
              <a:rPr lang="en-US"/>
              <a:pPr>
                <a:defRPr/>
              </a:pPr>
              <a:t>9/17/2018</a:t>
            </a:fld>
            <a:endParaRPr lang="en-US"/>
          </a:p>
        </p:txBody>
      </p:sp>
      <p:sp>
        <p:nvSpPr>
          <p:cNvPr id="9" name="Footer Placeholder 5"/>
          <p:cNvSpPr>
            <a:spLocks noGrp="1"/>
          </p:cNvSpPr>
          <p:nvPr>
            <p:ph type="ftr" sz="quarter" idx="11"/>
          </p:nvPr>
        </p:nvSpPr>
        <p:spPr/>
        <p:txBody>
          <a:bodyPr/>
          <a:lstStyle>
            <a:lvl1pPr fontAlgn="base">
              <a:spcBef>
                <a:spcPct val="0"/>
              </a:spcBef>
              <a:spcAft>
                <a:spcPct val="0"/>
              </a:spcAft>
              <a:defRPr>
                <a:solidFill>
                  <a:srgbClr val="E7DEC9">
                    <a:shade val="50000"/>
                    <a:satMod val="200000"/>
                  </a:srgbClr>
                </a:solidFill>
                <a:latin typeface="Arial" charset="0"/>
                <a:cs typeface="Arial" charset="0"/>
              </a:defRPr>
            </a:lvl1pPr>
            <a:extLst/>
          </a:lstStyle>
          <a:p>
            <a:pPr>
              <a:defRPr/>
            </a:pPr>
            <a:endParaRPr lang="en-US"/>
          </a:p>
        </p:txBody>
      </p:sp>
      <p:sp>
        <p:nvSpPr>
          <p:cNvPr id="10"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extLst/>
          </a:lstStyle>
          <a:p>
            <a:pPr>
              <a:defRPr/>
            </a:pPr>
            <a:fld id="{91C7F5D7-183E-4CB4-B633-311F19AE7CE1}" type="slidenum">
              <a:rPr lang="en-US"/>
              <a:pPr>
                <a:defRPr/>
              </a:pPr>
              <a:t>‹#›</a:t>
            </a:fld>
            <a:endParaRPr lang="en-US"/>
          </a:p>
        </p:txBody>
      </p:sp>
    </p:spTree>
    <p:extLst>
      <p:ext uri="{BB962C8B-B14F-4D97-AF65-F5344CB8AC3E}">
        <p14:creationId xmlns:p14="http://schemas.microsoft.com/office/powerpoint/2010/main" xmlns="" val="39112457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extLst/>
          </a:lstStyle>
          <a:p>
            <a:pPr>
              <a:defRPr/>
            </a:pPr>
            <a:fld id="{D50B91AC-75D8-4C4C-8BF6-749FDF8911C4}" type="datetimeFigureOut">
              <a:rPr lang="en-US"/>
              <a:pPr>
                <a:defRPr/>
              </a:pPr>
              <a:t>9/17/2018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solidFill>
                  <a:srgbClr val="E7DEC9">
                    <a:shade val="50000"/>
                    <a:satMod val="200000"/>
                  </a:srgbClr>
                </a:solidFill>
                <a:latin typeface="Arial" charset="0"/>
                <a:cs typeface="Arial" charset="0"/>
              </a:defRPr>
            </a:lvl1pPr>
            <a:extLst/>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extLst/>
          </a:lstStyle>
          <a:p>
            <a:pPr>
              <a:defRPr/>
            </a:pPr>
            <a:fld id="{77DE577A-453D-4F21-A91B-F2FB87A90616}" type="slidenum">
              <a:rPr lang="en-US"/>
              <a:pPr>
                <a:defRPr/>
              </a:pPr>
              <a:t>‹#›</a:t>
            </a:fld>
            <a:endParaRPr lang="en-US"/>
          </a:p>
        </p:txBody>
      </p:sp>
    </p:spTree>
    <p:extLst>
      <p:ext uri="{BB962C8B-B14F-4D97-AF65-F5344CB8AC3E}">
        <p14:creationId xmlns:p14="http://schemas.microsoft.com/office/powerpoint/2010/main" xmlns="" val="20928239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lang="ru-RU" smtClean="0"/>
              <a:t>Образец заголовка</a:t>
            </a:r>
            <a:endParaRPr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extLst/>
          </a:lstStyle>
          <a:p>
            <a:pPr>
              <a:defRPr/>
            </a:pPr>
            <a:fld id="{19E9B8D2-FBCB-4A23-9AD1-32BB48B78FDB}" type="datetimeFigureOut">
              <a:rPr lang="en-US"/>
              <a:pPr>
                <a:defRPr/>
              </a:pPr>
              <a:t>9/17/2018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solidFill>
                  <a:srgbClr val="E7DEC9">
                    <a:shade val="50000"/>
                    <a:satMod val="200000"/>
                  </a:srgbClr>
                </a:solidFill>
                <a:latin typeface="Arial" charset="0"/>
                <a:cs typeface="Arial" charset="0"/>
              </a:defRPr>
            </a:lvl1pPr>
            <a:extLst/>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extLst/>
          </a:lstStyle>
          <a:p>
            <a:pPr>
              <a:defRPr/>
            </a:pPr>
            <a:fld id="{839F8276-4CE7-4166-87C9-82BF84F4189E}" type="slidenum">
              <a:rPr lang="en-US"/>
              <a:pPr>
                <a:defRPr/>
              </a:pPr>
              <a:t>‹#›</a:t>
            </a:fld>
            <a:endParaRPr lang="en-US"/>
          </a:p>
        </p:txBody>
      </p:sp>
    </p:spTree>
    <p:extLst>
      <p:ext uri="{BB962C8B-B14F-4D97-AF65-F5344CB8AC3E}">
        <p14:creationId xmlns:p14="http://schemas.microsoft.com/office/powerpoint/2010/main" xmlns="" val="1483337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364EBA-392C-4CC4-A235-1DCA83BCEDA5}"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xmlns="" val="3970890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1838B0-A4E1-4D5C-91F6-04488726B323}"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xmlns="" val="3691152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487B675-7367-4AE2-98FD-F747C8024599}"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xmlns="" val="3079053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A47E06-6AD1-4E21-856F-913FE1FD9545}"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xmlns="" val="2419352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501517B-3022-440B-B921-26A91FE4117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xmlns="" val="2039707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CBFA5E-41B0-463A-BB16-8BC706B24BB9}"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xmlns="" val="1868480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8982BA-18B1-48A7-958D-990E0E10C088}"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xmlns="" val="4074406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15824F65-F837-4E07-8BD3-CDB0417DB6CF}" type="slidenum">
              <a:rPr lang="ru-RU">
                <a:solidFill>
                  <a:srgbClr val="000000"/>
                </a:solidFill>
              </a:rPr>
              <a:pPr fontAlgn="base">
                <a:spcBef>
                  <a:spcPct val="0"/>
                </a:spcBef>
                <a:spcAft>
                  <a:spcPct val="0"/>
                </a:spcAft>
                <a:defRPr/>
              </a:pPr>
              <a:t>‹#›</a:t>
            </a:fld>
            <a:endParaRPr lang="ru-RU">
              <a:solidFill>
                <a:srgbClr val="000000"/>
              </a:solidFill>
            </a:endParaRPr>
          </a:p>
        </p:txBody>
      </p:sp>
    </p:spTree>
    <p:extLst>
      <p:ext uri="{BB962C8B-B14F-4D97-AF65-F5344CB8AC3E}">
        <p14:creationId xmlns:p14="http://schemas.microsoft.com/office/powerpoint/2010/main" xmlns="" val="40801310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solidFill>
                <a:prstClr val="white"/>
              </a:solidFill>
            </a:endParaRPr>
          </a:p>
        </p:txBody>
      </p:sp>
      <p:sp>
        <p:nvSpPr>
          <p:cNvPr id="8" name="Oval 7"/>
          <p:cNvSpPr/>
          <p:nvPr/>
        </p:nvSpPr>
        <p:spPr>
          <a:xfrm>
            <a:off x="168275" y="20638"/>
            <a:ext cx="1703388"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85000" t="100000" r="1000000" b="30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solidFill>
                <a:prstClr val="white"/>
              </a:solidFill>
            </a:endParaRPr>
          </a:p>
        </p:txBody>
      </p:sp>
      <p:sp>
        <p:nvSpPr>
          <p:cNvPr id="12" name="Rectangle 11"/>
          <p:cNvSpPr/>
          <p:nvPr/>
        </p:nvSpPr>
        <p:spPr>
          <a:xfrm>
            <a:off x="1012825" y="0"/>
            <a:ext cx="813117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solidFill>
                <a:prstClr val="white"/>
              </a:solidFill>
            </a:endParaRPr>
          </a:p>
        </p:txBody>
      </p:sp>
      <p:sp>
        <p:nvSpPr>
          <p:cNvPr id="5" name="Title Placeholder 4"/>
          <p:cNvSpPr>
            <a:spLocks noGrp="1"/>
          </p:cNvSpPr>
          <p:nvPr>
            <p:ph type="title"/>
          </p:nvPr>
        </p:nvSpPr>
        <p:spPr>
          <a:xfrm>
            <a:off x="1435100" y="274638"/>
            <a:ext cx="7499350" cy="1143000"/>
          </a:xfrm>
          <a:prstGeom prst="rect">
            <a:avLst/>
          </a:prstGeom>
        </p:spPr>
        <p:txBody>
          <a:bodyPr anchor="ctr">
            <a:normAutofit/>
          </a:bodyPr>
          <a:lstStyle>
            <a:extLst/>
          </a:lstStyle>
          <a:p>
            <a:r>
              <a:rPr lang="ru-RU" noProof="1" smtClean="0"/>
              <a:t>Образец заголовка</a:t>
            </a:r>
            <a:endParaRPr lang="en-US" dirty="0"/>
          </a:p>
        </p:txBody>
      </p:sp>
      <p:sp>
        <p:nvSpPr>
          <p:cNvPr id="6153" name="Text Placeholder 8"/>
          <p:cNvSpPr>
            <a:spLocks noGrp="1"/>
          </p:cNvSpPr>
          <p:nvPr>
            <p:ph type="body" idx="1"/>
          </p:nvPr>
        </p:nvSpPr>
        <p:spPr bwMode="auto">
          <a:xfrm>
            <a:off x="1435100" y="1447800"/>
            <a:ext cx="749935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noProof="1" smtClean="0"/>
              <a:t>Образец текста</a:t>
            </a:r>
          </a:p>
          <a:p>
            <a:pPr lvl="1"/>
            <a:r>
              <a:rPr lang="ru-RU" noProof="1" smtClean="0"/>
              <a:t>Второй уровень</a:t>
            </a:r>
          </a:p>
          <a:p>
            <a:pPr lvl="2"/>
            <a:r>
              <a:rPr lang="ru-RU" noProof="1" smtClean="0"/>
              <a:t>Третий уровень</a:t>
            </a:r>
          </a:p>
          <a:p>
            <a:pPr lvl="3"/>
            <a:r>
              <a:rPr lang="ru-RU" noProof="1" smtClean="0"/>
              <a:t>Четвертый уровень</a:t>
            </a:r>
          </a:p>
          <a:p>
            <a:pPr lvl="4"/>
            <a:r>
              <a:rPr lang="ru-RU" noProof="1" smtClean="0"/>
              <a:t>Пятый уровень</a:t>
            </a:r>
            <a:endParaRPr lang="en-US" smtClean="0"/>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fontAlgn="auto">
              <a:spcBef>
                <a:spcPts val="0"/>
              </a:spcBef>
              <a:spcAft>
                <a:spcPts val="0"/>
              </a:spcAft>
              <a:defRPr sz="1200">
                <a:solidFill>
                  <a:srgbClr val="E7DEC9">
                    <a:shade val="50000"/>
                    <a:satMod val="200000"/>
                  </a:srgbClr>
                </a:solidFill>
                <a:latin typeface="Gill Sans MT"/>
                <a:cs typeface="+mn-cs"/>
              </a:defRPr>
            </a:lvl1pPr>
            <a:extLst/>
          </a:lstStyle>
          <a:p>
            <a:pPr>
              <a:defRPr/>
            </a:pPr>
            <a:fld id="{D630DB2F-8A6A-4CDC-A7BB-2D590B711D75}" type="datetimeFigureOut">
              <a:rPr lang="en-US"/>
              <a:pPr>
                <a:defRPr/>
              </a:pPr>
              <a:t>9/17/2018</a:t>
            </a:fld>
            <a:endParaRPr lang="en-US">
              <a:solidFill>
                <a:srgbClr val="E7DEC9">
                  <a:shade val="5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fontAlgn="auto">
              <a:spcBef>
                <a:spcPts val="0"/>
              </a:spcBef>
              <a:spcAft>
                <a:spcPts val="0"/>
              </a:spcAft>
              <a:defRPr sz="1200">
                <a:solidFill>
                  <a:srgbClr val="E7DEC9">
                    <a:shade val="50000"/>
                  </a:srgbClr>
                </a:solidFill>
                <a:effectLst/>
                <a:latin typeface="Gill Sans MT"/>
                <a:cs typeface="+mn-cs"/>
              </a:defRPr>
            </a:lvl1pPr>
            <a:extLst/>
          </a:lstStyle>
          <a:p>
            <a:pPr>
              <a:defRPr/>
            </a:pPr>
            <a:endParaRPr lang="en-US"/>
          </a:p>
        </p:txBody>
      </p:sp>
      <p:sp>
        <p:nvSpPr>
          <p:cNvPr id="22" name="Slide Number Placeholder 21"/>
          <p:cNvSpPr>
            <a:spLocks noGrp="1"/>
          </p:cNvSpPr>
          <p:nvPr>
            <p:ph type="sldNum" sz="quarter" idx="4"/>
          </p:nvPr>
        </p:nvSpPr>
        <p:spPr>
          <a:xfrm>
            <a:off x="8613775" y="6305550"/>
            <a:ext cx="457200" cy="476250"/>
          </a:xfrm>
          <a:prstGeom prst="rect">
            <a:avLst/>
          </a:prstGeom>
        </p:spPr>
        <p:txBody>
          <a:bodyPr anchor="b"/>
          <a:lstStyle>
            <a:lvl1pPr algn="ctr" fontAlgn="auto">
              <a:spcBef>
                <a:spcPts val="0"/>
              </a:spcBef>
              <a:spcAft>
                <a:spcPts val="0"/>
              </a:spcAft>
              <a:defRPr sz="1200">
                <a:solidFill>
                  <a:srgbClr val="E7DEC9">
                    <a:shade val="50000"/>
                    <a:satMod val="200000"/>
                  </a:srgbClr>
                </a:solidFill>
                <a:effectLst/>
                <a:latin typeface="Gill Sans MT"/>
                <a:cs typeface="+mn-cs"/>
              </a:defRPr>
            </a:lvl1pPr>
            <a:extLst/>
          </a:lstStyle>
          <a:p>
            <a:pPr>
              <a:defRPr/>
            </a:pPr>
            <a:fld id="{42FA0FC0-D26B-4E02-AB5B-C21B3D9E3590}" type="slidenum">
              <a:rPr lang="en-US"/>
              <a:pPr>
                <a:defRPr/>
              </a:pPr>
              <a:t>‹#›</a:t>
            </a:fld>
            <a:endParaRPr lang="en-US">
              <a:solidFill>
                <a:srgbClr val="E7DEC9">
                  <a:shade val="50000"/>
                </a:srgbClr>
              </a:solidFill>
            </a:endParaRPr>
          </a:p>
        </p:txBody>
      </p:sp>
      <p:sp>
        <p:nvSpPr>
          <p:cNvPr id="15" name="Rectangle 14"/>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solidFill>
                <a:prstClr val="white"/>
              </a:solidFill>
            </a:endParaRPr>
          </a:p>
        </p:txBody>
      </p:sp>
    </p:spTree>
    <p:extLst>
      <p:ext uri="{BB962C8B-B14F-4D97-AF65-F5344CB8AC3E}">
        <p14:creationId xmlns:p14="http://schemas.microsoft.com/office/powerpoint/2010/main" xmlns="" val="302933975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rtl="0" eaLnBrk="0" fontAlgn="base" hangingPunct="0">
        <a:spcBef>
          <a:spcPct val="0"/>
        </a:spcBef>
        <a:spcAft>
          <a:spcPct val="0"/>
        </a:spcAft>
        <a:defRPr sz="44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400">
          <a:solidFill>
            <a:srgbClr val="572314"/>
          </a:solidFill>
          <a:latin typeface="Corbel" pitchFamily="34" charset="0"/>
        </a:defRPr>
      </a:lvl2pPr>
      <a:lvl3pPr algn="l" rtl="0" eaLnBrk="0" fontAlgn="base" hangingPunct="0">
        <a:spcBef>
          <a:spcPct val="0"/>
        </a:spcBef>
        <a:spcAft>
          <a:spcPct val="0"/>
        </a:spcAft>
        <a:defRPr sz="4400">
          <a:solidFill>
            <a:srgbClr val="572314"/>
          </a:solidFill>
          <a:latin typeface="Corbel" pitchFamily="34" charset="0"/>
        </a:defRPr>
      </a:lvl3pPr>
      <a:lvl4pPr algn="l" rtl="0" eaLnBrk="0" fontAlgn="base" hangingPunct="0">
        <a:spcBef>
          <a:spcPct val="0"/>
        </a:spcBef>
        <a:spcAft>
          <a:spcPct val="0"/>
        </a:spcAft>
        <a:defRPr sz="4400">
          <a:solidFill>
            <a:srgbClr val="572314"/>
          </a:solidFill>
          <a:latin typeface="Corbel" pitchFamily="34" charset="0"/>
        </a:defRPr>
      </a:lvl4pPr>
      <a:lvl5pPr algn="l" rtl="0" eaLnBrk="0" fontAlgn="base" hangingPunct="0">
        <a:spcBef>
          <a:spcPct val="0"/>
        </a:spcBef>
        <a:spcAft>
          <a:spcPct val="0"/>
        </a:spcAft>
        <a:defRPr sz="4400">
          <a:solidFill>
            <a:srgbClr val="572314"/>
          </a:solidFill>
          <a:latin typeface="Corbel" pitchFamily="34" charset="0"/>
        </a:defRPr>
      </a:lvl5pPr>
      <a:lvl6pPr marL="457200" algn="l" rtl="0" fontAlgn="base">
        <a:spcBef>
          <a:spcPct val="0"/>
        </a:spcBef>
        <a:spcAft>
          <a:spcPct val="0"/>
        </a:spcAft>
        <a:defRPr sz="4400">
          <a:solidFill>
            <a:srgbClr val="572314"/>
          </a:solidFill>
          <a:latin typeface="Corbel" pitchFamily="34" charset="0"/>
        </a:defRPr>
      </a:lvl6pPr>
      <a:lvl7pPr marL="914400" algn="l" rtl="0" fontAlgn="base">
        <a:spcBef>
          <a:spcPct val="0"/>
        </a:spcBef>
        <a:spcAft>
          <a:spcPct val="0"/>
        </a:spcAft>
        <a:defRPr sz="4400">
          <a:solidFill>
            <a:srgbClr val="572314"/>
          </a:solidFill>
          <a:latin typeface="Corbel" pitchFamily="34" charset="0"/>
        </a:defRPr>
      </a:lvl7pPr>
      <a:lvl8pPr marL="1371600" algn="l" rtl="0" fontAlgn="base">
        <a:spcBef>
          <a:spcPct val="0"/>
        </a:spcBef>
        <a:spcAft>
          <a:spcPct val="0"/>
        </a:spcAft>
        <a:defRPr sz="4400">
          <a:solidFill>
            <a:srgbClr val="572314"/>
          </a:solidFill>
          <a:latin typeface="Corbel" pitchFamily="34" charset="0"/>
        </a:defRPr>
      </a:lvl8pPr>
      <a:lvl9pPr marL="1828800" algn="l" rtl="0" fontAlgn="base">
        <a:spcBef>
          <a:spcPct val="0"/>
        </a:spcBef>
        <a:spcAft>
          <a:spcPct val="0"/>
        </a:spcAft>
        <a:defRPr sz="4400">
          <a:solidFill>
            <a:srgbClr val="572314"/>
          </a:solidFill>
          <a:latin typeface="Corbel" pitchFamily="34" charset="0"/>
        </a:defRPr>
      </a:lvl9pPr>
      <a:extLst/>
    </p:titleStyle>
    <p:bodyStyle>
      <a:lvl1pPr marL="365125" indent="-282575" algn="l" rtl="0" eaLnBrk="0" fontAlgn="base" hangingPunct="0">
        <a:lnSpc>
          <a:spcPts val="3000"/>
        </a:lnSpc>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0" fontAlgn="base" hangingPunct="0">
        <a:lnSpc>
          <a:spcPts val="3000"/>
        </a:lnSpc>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0" fontAlgn="base" hangingPunct="0">
        <a:lnSpc>
          <a:spcPts val="2800"/>
        </a:lnSpc>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spcBef>
          <a:spcPct val="20000"/>
        </a:spcBef>
        <a:buClr>
          <a:schemeClr val="accent5"/>
        </a:buClr>
        <a:buFont typeface="Wingdings 2"/>
        <a:buChar char=""/>
        <a:defRPr sz="2000" kern="1200">
          <a:solidFill>
            <a:schemeClr val="tx1"/>
          </a:solidFill>
          <a:latin typeface="+mn-lt"/>
          <a:ea typeface="+mn-ea"/>
          <a:cs typeface="+mn-cs"/>
        </a:defRPr>
      </a:lvl6pPr>
      <a:lvl7pPr marL="1719072" indent="-182880" algn="l" rtl="0" eaLnBrk="1" latinLnBrk="0" hangingPunct="1">
        <a:spcBef>
          <a:spcPct val="20000"/>
        </a:spcBef>
        <a:buClr>
          <a:schemeClr val="accent6"/>
        </a:buClr>
        <a:buFont typeface="Wingdings 2"/>
        <a:buChar char=""/>
        <a:defRPr sz="2000" kern="1200">
          <a:solidFill>
            <a:schemeClr val="tx1"/>
          </a:solidFill>
          <a:latin typeface="+mn-lt"/>
          <a:ea typeface="+mn-ea"/>
          <a:cs typeface="+mn-cs"/>
        </a:defRPr>
      </a:lvl7pPr>
      <a:lvl8pPr marL="1920240" indent="-182880" algn="l" rtl="0" eaLnBrk="1" latinLnBrk="0" hangingPunct="1">
        <a:spcBef>
          <a:spcPct val="20000"/>
        </a:spcBef>
        <a:buClr>
          <a:schemeClr val="accent6"/>
        </a:buClr>
        <a:buFont typeface="Wingdings 2"/>
        <a:buChar char=""/>
        <a:defRPr sz="2000" kern="1200">
          <a:solidFill>
            <a:schemeClr val="tx1"/>
          </a:solidFill>
          <a:latin typeface="+mn-lt"/>
          <a:ea typeface="+mn-ea"/>
          <a:cs typeface="+mn-cs"/>
        </a:defRPr>
      </a:lvl8pPr>
      <a:lvl9pPr marL="2130552" indent="-182880" algn="l" rtl="0" eaLnBrk="1" latinLnBrk="0" hangingPunct="1">
        <a:spcBef>
          <a:spcPct val="20000"/>
        </a:spcBef>
        <a:buClr>
          <a:schemeClr val="accent6"/>
        </a:buClr>
        <a:buFont typeface="Wingdings 2"/>
        <a:buChar char=""/>
        <a:defRPr sz="2000" kern="120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jpeg"/><Relationship Id="rId7" Type="http://schemas.microsoft.com/office/2007/relationships/media" Target="../media/media3.wmv"/><Relationship Id="rId2" Type="http://schemas.openxmlformats.org/officeDocument/2006/relationships/slideLayout" Target="../slideLayouts/slideLayout13.xml"/><Relationship Id="rId1" Type="http://schemas.openxmlformats.org/officeDocument/2006/relationships/video" Target="NULL" TargetMode="External"/><Relationship Id="rId6" Type="http://schemas.microsoft.com/office/2007/relationships/hdphoto" Target="../media/hdphoto1.wdp"/><Relationship Id="rId11" Type="http://schemas.openxmlformats.org/officeDocument/2006/relationships/image" Target="../media/image19.gif"/><Relationship Id="rId10" Type="http://schemas.openxmlformats.org/officeDocument/2006/relationships/image" Target="../media/image18.png"/><Relationship Id="rId9" Type="http://schemas.microsoft.com/office/2007/relationships/media" Target="../media/media4.wmv"/></Relationships>
</file>

<file path=ppt/slides/_rels/slide1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6.jpeg"/><Relationship Id="rId7"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video" Target="NULL" TargetMode="External"/><Relationship Id="rId6" Type="http://schemas.microsoft.com/office/2007/relationships/media" Target="../media/media1.wmv"/><Relationship Id="rId5"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Layout" Target="../slideLayouts/slideLayout13.xml"/><Relationship Id="rId4" Type="http://schemas.openxmlformats.org/officeDocument/2006/relationships/image" Target="../media/image13.gif"/></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6.png"/><Relationship Id="rId2" Type="http://schemas.openxmlformats.org/officeDocument/2006/relationships/slideLayout" Target="../slideLayouts/slideLayout13.xml"/><Relationship Id="rId1" Type="http://schemas.openxmlformats.org/officeDocument/2006/relationships/video" Target="NULL" TargetMode="External"/><Relationship Id="rId6" Type="http://schemas.microsoft.com/office/2007/relationships/media" Target="../media/media2.wmv"/><Relationship Id="rId5"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65212" y="4581128"/>
            <a:ext cx="8229600" cy="2116832"/>
          </a:xfrm>
          <a:solidFill>
            <a:srgbClr val="FFFF00"/>
          </a:solidFill>
        </p:spPr>
        <p:txBody>
          <a:bodyPr/>
          <a:lstStyle/>
          <a:p>
            <a:pPr marL="0" indent="0" algn="ctr">
              <a:buNone/>
            </a:pPr>
            <a:r>
              <a:rPr lang="ru-RU" sz="2400" b="1" dirty="0">
                <a:latin typeface="Times New Roman" pitchFamily="18" charset="0"/>
                <a:cs typeface="Times New Roman" pitchFamily="18" charset="0"/>
              </a:rPr>
              <a:t>Тема № 1 Чрезвычайные ситуации, характерные для района (организации), присущие им опасности для населения и возможные способы защиты от них работников организаций. </a:t>
            </a:r>
          </a:p>
          <a:p>
            <a:pPr marL="0" indent="0" algn="ctr">
              <a:buNone/>
            </a:pPr>
            <a:r>
              <a:rPr lang="ru-RU" sz="2400" b="1" smtClean="0">
                <a:latin typeface="Times New Roman" pitchFamily="18" charset="0"/>
                <a:cs typeface="Times New Roman" pitchFamily="18" charset="0"/>
              </a:rPr>
              <a:t>Беседе 2 часа</a:t>
            </a:r>
            <a:endParaRPr lang="ru-RU" sz="2400" b="1" dirty="0">
              <a:latin typeface="Times New Roman" pitchFamily="18" charset="0"/>
              <a:cs typeface="Times New Roman" pitchFamily="18" charset="0"/>
            </a:endParaRPr>
          </a:p>
          <a:p>
            <a:pPr marL="0" indent="0" algn="ctr">
              <a:buNone/>
            </a:pPr>
            <a:endParaRPr lang="ru-RU" b="1" dirty="0">
              <a:latin typeface="Times New Roman" pitchFamily="18" charset="0"/>
              <a:cs typeface="Times New Roman" pitchFamily="18" charset="0"/>
            </a:endParaRPr>
          </a:p>
        </p:txBody>
      </p:sp>
      <p:sp>
        <p:nvSpPr>
          <p:cNvPr id="4" name="Прямоугольник 3"/>
          <p:cNvSpPr/>
          <p:nvPr/>
        </p:nvSpPr>
        <p:spPr>
          <a:xfrm>
            <a:off x="323528" y="260648"/>
            <a:ext cx="8712968" cy="122413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chemeClr val="tx1"/>
                </a:solidFill>
                <a:latin typeface="Times New Roman" pitchFamily="18" charset="0"/>
                <a:cs typeface="Times New Roman" pitchFamily="18" charset="0"/>
              </a:rPr>
              <a:t>Руководитель занятия по гражданской обороне </a:t>
            </a:r>
          </a:p>
        </p:txBody>
      </p:sp>
      <p:pic>
        <p:nvPicPr>
          <p:cNvPr id="5122" name="Picture 2" descr="http://vc02.free.fr/weather2/WEATH052.GIF"/>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123728" y="1628800"/>
            <a:ext cx="4667250" cy="290133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171708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duotone>
              <a:prstClr val="black"/>
              <a:schemeClr val="accent4">
                <a:tint val="45000"/>
                <a:satMod val="400000"/>
              </a:schemeClr>
            </a:duotone>
            <a:extLst>
              <a:ext uri="{BEBA8EAE-BF5A-486C-A8C5-ECC9F3942E4B}">
                <a14:imgProps xmlns:a14="http://schemas.microsoft.com/office/drawing/2010/main" xmlns="">
                  <a14:imgLayer r:embed="rId6">
                    <a14:imgEffect>
                      <a14:sharpenSoften amount="100000"/>
                    </a14:imgEffect>
                  </a14:imgLayer>
                </a14:imgProps>
              </a:ext>
            </a:extLst>
          </a:blip>
          <a:tile tx="0" ty="0" sx="90000" sy="90000" flip="xy"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0"/>
            <a:ext cx="7499350" cy="432048"/>
          </a:xfrm>
        </p:spPr>
        <p:txBody>
          <a:bodyPr>
            <a:noAutofit/>
          </a:bodyPr>
          <a:lstStyle/>
          <a:p>
            <a:pPr algn="ctr"/>
            <a:r>
              <a:rPr lang="ru-RU" sz="2800" b="1" dirty="0" smtClean="0">
                <a:solidFill>
                  <a:srgbClr val="FF0000"/>
                </a:solidFill>
                <a:latin typeface="Times New Roman" pitchFamily="18" charset="0"/>
                <a:cs typeface="Times New Roman" pitchFamily="18" charset="0"/>
              </a:rPr>
              <a:t/>
            </a:r>
            <a:br>
              <a:rPr lang="ru-RU" sz="2800" b="1" dirty="0" smtClean="0">
                <a:solidFill>
                  <a:srgbClr val="FF0000"/>
                </a:solidFill>
                <a:latin typeface="Times New Roman" pitchFamily="18" charset="0"/>
                <a:cs typeface="Times New Roman" pitchFamily="18" charset="0"/>
              </a:rPr>
            </a:br>
            <a:r>
              <a:rPr lang="ru-RU" sz="2800" b="1" dirty="0" smtClean="0">
                <a:solidFill>
                  <a:srgbClr val="FF0000"/>
                </a:solidFill>
                <a:latin typeface="Times New Roman" pitchFamily="18" charset="0"/>
                <a:cs typeface="Times New Roman" pitchFamily="18" charset="0"/>
              </a:rPr>
              <a:t>Молния</a:t>
            </a:r>
            <a:r>
              <a:rPr lang="ru-RU" sz="2800" b="1" dirty="0">
                <a:solidFill>
                  <a:srgbClr val="FF0000"/>
                </a:solidFill>
                <a:latin typeface="Times New Roman" pitchFamily="18" charset="0"/>
                <a:cs typeface="Times New Roman" pitchFamily="18" charset="0"/>
              </a:rPr>
              <a:t/>
            </a:r>
            <a:br>
              <a:rPr lang="ru-RU" sz="2800" b="1" dirty="0">
                <a:solidFill>
                  <a:srgbClr val="FF0000"/>
                </a:solidFill>
                <a:latin typeface="Times New Roman" pitchFamily="18" charset="0"/>
                <a:cs typeface="Times New Roman" pitchFamily="18" charset="0"/>
              </a:rPr>
            </a:br>
            <a:endParaRPr lang="ru-RU" sz="2800" dirty="0">
              <a:latin typeface="Times New Roman" pitchFamily="18" charset="0"/>
              <a:cs typeface="Times New Roman" pitchFamily="18" charset="0"/>
            </a:endParaRPr>
          </a:p>
        </p:txBody>
      </p:sp>
      <p:sp>
        <p:nvSpPr>
          <p:cNvPr id="3" name="Объект 2"/>
          <p:cNvSpPr>
            <a:spLocks noGrp="1"/>
          </p:cNvSpPr>
          <p:nvPr>
            <p:ph idx="1"/>
          </p:nvPr>
        </p:nvSpPr>
        <p:spPr>
          <a:xfrm>
            <a:off x="906041" y="563616"/>
            <a:ext cx="8172450" cy="3081407"/>
          </a:xfrm>
        </p:spPr>
        <p:txBody>
          <a:bodyPr>
            <a:noAutofit/>
          </a:bodyPr>
          <a:lstStyle/>
          <a:p>
            <a:pPr marL="82550" indent="0" algn="just" defTabSz="361950">
              <a:lnSpc>
                <a:spcPts val="1300"/>
              </a:lnSpc>
              <a:spcBef>
                <a:spcPts val="0"/>
              </a:spcBef>
              <a:buNone/>
            </a:pPr>
            <a:r>
              <a:rPr lang="ru-RU" sz="1200" b="1" dirty="0" smtClean="0">
                <a:latin typeface="Times New Roman" pitchFamily="18" charset="0"/>
                <a:cs typeface="Times New Roman" pitchFamily="18" charset="0"/>
              </a:rPr>
              <a:t>	</a:t>
            </a:r>
            <a:r>
              <a:rPr lang="ru-RU" sz="1600" b="1" u="sng" dirty="0" smtClean="0">
                <a:solidFill>
                  <a:srgbClr val="FF0000"/>
                </a:solidFill>
                <a:latin typeface="Times New Roman" pitchFamily="18" charset="0"/>
                <a:cs typeface="Times New Roman" pitchFamily="18" charset="0"/>
              </a:rPr>
              <a:t>МОЛНИЯ </a:t>
            </a:r>
            <a:r>
              <a:rPr lang="ru-RU" sz="1600" b="1" u="sng" dirty="0">
                <a:solidFill>
                  <a:srgbClr val="FF0000"/>
                </a:solidFill>
                <a:latin typeface="Times New Roman" pitchFamily="18" charset="0"/>
                <a:cs typeface="Times New Roman" pitchFamily="18" charset="0"/>
              </a:rPr>
              <a:t>– это искровой разряд электростатического заряда кучевого облака, сопровождающийся ослепительной вспышкой и резким звуком (громом).</a:t>
            </a:r>
            <a:endParaRPr lang="ru-RU" sz="1600" u="sng" dirty="0">
              <a:solidFill>
                <a:srgbClr val="FF0000"/>
              </a:solidFill>
              <a:latin typeface="Times New Roman" pitchFamily="18" charset="0"/>
              <a:cs typeface="Times New Roman" pitchFamily="18" charset="0"/>
            </a:endParaRPr>
          </a:p>
          <a:p>
            <a:pPr marL="82550" indent="0" algn="just" defTabSz="361950">
              <a:lnSpc>
                <a:spcPts val="1300"/>
              </a:lnSpc>
              <a:buNone/>
            </a:pPr>
            <a:r>
              <a:rPr lang="ru-RU" sz="1200" b="1" dirty="0" smtClean="0">
                <a:latin typeface="Times New Roman" pitchFamily="18" charset="0"/>
                <a:cs typeface="Times New Roman" pitchFamily="18" charset="0"/>
              </a:rPr>
              <a:t>	</a:t>
            </a:r>
          </a:p>
          <a:p>
            <a:pPr marL="82550" indent="0" algn="just" defTabSz="361950">
              <a:lnSpc>
                <a:spcPts val="1300"/>
              </a:lnSpc>
              <a:buNone/>
            </a:pPr>
            <a:endParaRPr lang="ru-RU" sz="1200" b="1" u="sng" dirty="0">
              <a:latin typeface="Times New Roman" pitchFamily="18" charset="0"/>
              <a:cs typeface="Times New Roman" pitchFamily="18" charset="0"/>
            </a:endParaRPr>
          </a:p>
          <a:p>
            <a:pPr marL="82550" indent="0" algn="just" defTabSz="361950">
              <a:lnSpc>
                <a:spcPts val="1300"/>
              </a:lnSpc>
              <a:buNone/>
            </a:pPr>
            <a:r>
              <a:rPr lang="ru-RU" sz="1800" b="1" u="sng" dirty="0" smtClean="0">
                <a:latin typeface="Times New Roman" pitchFamily="18" charset="0"/>
                <a:cs typeface="Times New Roman" pitchFamily="18" charset="0"/>
              </a:rPr>
              <a:t>Опасность.</a:t>
            </a:r>
            <a:r>
              <a:rPr lang="ru-RU" sz="1800" b="1" dirty="0" smtClean="0">
                <a:latin typeface="Times New Roman" pitchFamily="18" charset="0"/>
                <a:cs typeface="Times New Roman" pitchFamily="18" charset="0"/>
              </a:rPr>
              <a:t> </a:t>
            </a:r>
            <a:r>
              <a:rPr lang="ru-RU" sz="1800" dirty="0" smtClean="0">
                <a:latin typeface="Times New Roman" pitchFamily="18" charset="0"/>
                <a:cs typeface="Times New Roman" pitchFamily="18" charset="0"/>
              </a:rPr>
              <a:t>Молниевой </a:t>
            </a:r>
            <a:r>
              <a:rPr lang="ru-RU" sz="1800" dirty="0">
                <a:latin typeface="Times New Roman" pitchFamily="18" charset="0"/>
                <a:cs typeface="Times New Roman" pitchFamily="18" charset="0"/>
              </a:rPr>
              <a:t>разряд характеризуется большими токами, а его температура доходит до 300 000 градусов. Дерево, при ударе молнии, расщепляется и даже может загореться. Расщепление дерева происходит вследствие внутреннего взрыва из-за мгновенного испарения внутренней влаги </a:t>
            </a:r>
            <a:r>
              <a:rPr lang="ru-RU" sz="1800" dirty="0" smtClean="0">
                <a:latin typeface="Times New Roman" pitchFamily="18" charset="0"/>
                <a:cs typeface="Times New Roman" pitchFamily="18" charset="0"/>
              </a:rPr>
              <a:t>древесины. Прямое </a:t>
            </a:r>
            <a:r>
              <a:rPr lang="ru-RU" sz="1800" dirty="0">
                <a:latin typeface="Times New Roman" pitchFamily="18" charset="0"/>
                <a:cs typeface="Times New Roman" pitchFamily="18" charset="0"/>
              </a:rPr>
              <a:t>попадание молнии для человека обычно заканчивается смертельным исходом. Ежегодно в мире от молнии погибает около 3000 человек.</a:t>
            </a:r>
          </a:p>
          <a:p>
            <a:pPr marL="82550" indent="0" algn="just">
              <a:lnSpc>
                <a:spcPts val="1300"/>
              </a:lnSpc>
              <a:spcBef>
                <a:spcPts val="0"/>
              </a:spcBef>
              <a:buNone/>
            </a:pPr>
            <a:r>
              <a:rPr lang="ru-RU" sz="1800" dirty="0">
                <a:latin typeface="Times New Roman" pitchFamily="18" charset="0"/>
                <a:cs typeface="Times New Roman" pitchFamily="18" charset="0"/>
              </a:rPr>
              <a:t>Куда ударяет молния? Разряд статического электричества обычно проходит по пути наименьшего электрического сопротивления. Так как между самым высоким предметом, среди аналогичных, и кучевым облаком расстояние меньшее, значит меньше и электрическое сопротивление. Следовательно молния поразит в первую очередь высокий предмет (мачту, дерево и т.п.).</a:t>
            </a:r>
          </a:p>
          <a:p>
            <a:pPr marL="82550" indent="0" algn="ctr">
              <a:lnSpc>
                <a:spcPts val="1300"/>
              </a:lnSpc>
              <a:buNone/>
            </a:pPr>
            <a:endParaRPr lang="ru-RU" sz="1200" b="1" dirty="0" smtClean="0">
              <a:solidFill>
                <a:srgbClr val="FF0000"/>
              </a:solidFill>
              <a:latin typeface="Times New Roman" pitchFamily="18" charset="0"/>
              <a:cs typeface="Times New Roman" pitchFamily="18" charset="0"/>
            </a:endParaRPr>
          </a:p>
          <a:p>
            <a:pPr marL="82550" indent="0" algn="ctr">
              <a:lnSpc>
                <a:spcPts val="1300"/>
              </a:lnSpc>
              <a:buNone/>
            </a:pPr>
            <a:endParaRPr lang="ru-RU" sz="1200" b="1" dirty="0">
              <a:solidFill>
                <a:srgbClr val="FF0000"/>
              </a:solidFill>
              <a:latin typeface="Times New Roman" pitchFamily="18" charset="0"/>
              <a:cs typeface="Times New Roman" pitchFamily="18" charset="0"/>
            </a:endParaRPr>
          </a:p>
          <a:p>
            <a:pPr marL="82550" indent="0" algn="just">
              <a:lnSpc>
                <a:spcPts val="1300"/>
              </a:lnSpc>
              <a:spcBef>
                <a:spcPts val="0"/>
              </a:spcBef>
              <a:buNone/>
            </a:pPr>
            <a:endParaRPr lang="ru-RU" sz="1200" dirty="0">
              <a:latin typeface="Times New Roman" pitchFamily="18" charset="0"/>
              <a:cs typeface="Times New Roman" pitchFamily="18" charset="0"/>
            </a:endParaRPr>
          </a:p>
        </p:txBody>
      </p:sp>
      <p:sp>
        <p:nvSpPr>
          <p:cNvPr id="4" name="Управляющая кнопка: назад 1">
            <a:hlinkClick r:id="" action="ppaction://noaction" highlightClick="1"/>
            <a:hlinkHover r:id="" action="ppaction://noaction"/>
          </p:cNvPr>
          <p:cNvSpPr>
            <a:spLocks noChangeArrowheads="1"/>
          </p:cNvSpPr>
          <p:nvPr/>
        </p:nvSpPr>
        <p:spPr bwMode="auto">
          <a:xfrm>
            <a:off x="34925" y="5661025"/>
            <a:ext cx="936625" cy="863600"/>
          </a:xfrm>
          <a:prstGeom prst="actionButtonBackPrevious">
            <a:avLst/>
          </a:prstGeom>
          <a:solidFill>
            <a:srgbClr val="FF0000"/>
          </a:solidFill>
          <a:ln w="9525" algn="ctr">
            <a:solidFill>
              <a:schemeClr val="tx1"/>
            </a:solidFill>
            <a:round/>
            <a:headEnd/>
            <a:tailEnd/>
          </a:ln>
        </p:spPr>
        <p:txBody>
          <a:bodyPr/>
          <a:lstStyle/>
          <a:p>
            <a:pPr eaLnBrk="0" hangingPunct="0"/>
            <a:endParaRPr lang="ru-RU">
              <a:solidFill>
                <a:prstClr val="black"/>
              </a:solidFill>
            </a:endParaRPr>
          </a:p>
        </p:txBody>
      </p:sp>
      <p:pic>
        <p:nvPicPr>
          <p:cNvPr id="5" name="При грозе.wmv">
            <a:hlinkClick r:id="" action="ppaction://media"/>
          </p:cNvPr>
          <p:cNvPicPr>
            <a:picLocks noChangeAspect="1"/>
          </p:cNvPicPr>
          <p:nvPr>
            <a:videoFile r:link="rId1"/>
            <p:extLst>
              <p:ext uri="{DAA4B4D4-6D71-4841-9C94-3DE7FCFB9230}">
                <p14:media xmlns:p14="http://schemas.microsoft.com/office/powerpoint/2010/main" xmlns="" r:embed="rId7">
                  <p14:trim st="4282.458"/>
                </p14:media>
              </p:ext>
            </p:extLst>
          </p:nvPr>
        </p:nvPicPr>
        <p:blipFill>
          <a:blip r:embed="rId8" cstate="print"/>
          <a:stretch>
            <a:fillRect/>
          </a:stretch>
        </p:blipFill>
        <p:spPr>
          <a:xfrm>
            <a:off x="53119" y="188640"/>
            <a:ext cx="900236" cy="720189"/>
          </a:xfrm>
          <a:prstGeom prst="rect">
            <a:avLst/>
          </a:prstGeom>
        </p:spPr>
      </p:pic>
      <p:pic>
        <p:nvPicPr>
          <p:cNvPr id="7" name="Поведение в машине при грозе.avi.asf.wmv">
            <a:hlinkClick r:id="" action="ppaction://media"/>
          </p:cNvPr>
          <p:cNvPicPr>
            <a:picLocks noChangeAspect="1"/>
          </p:cNvPicPr>
          <p:nvPr>
            <a:videoFile r:link="rId1"/>
            <p:extLst>
              <p:ext uri="{DAA4B4D4-6D71-4841-9C94-3DE7FCFB9230}">
                <p14:media xmlns:p14="http://schemas.microsoft.com/office/powerpoint/2010/main" xmlns="" r:embed="rId9">
                  <p14:trim st="4034.778"/>
                </p14:media>
              </p:ext>
            </p:extLst>
          </p:nvPr>
        </p:nvPicPr>
        <p:blipFill>
          <a:blip r:embed="rId10" cstate="print"/>
          <a:stretch>
            <a:fillRect/>
          </a:stretch>
        </p:blipFill>
        <p:spPr>
          <a:xfrm>
            <a:off x="29262" y="1196752"/>
            <a:ext cx="940700" cy="705525"/>
          </a:xfrm>
          <a:prstGeom prst="rect">
            <a:avLst/>
          </a:prstGeom>
        </p:spPr>
      </p:pic>
      <p:pic>
        <p:nvPicPr>
          <p:cNvPr id="1026" name="Picture 2" descr="http://img3.postila.ru/storage/11264000/11263685/a22bc0f609193b5b6d5ccea2334a5c8f.gif"/>
          <p:cNvPicPr>
            <a:picLocks noChangeAspect="1" noChangeArrowheads="1" noCrop="1"/>
          </p:cNvPicPr>
          <p:nvPr/>
        </p:nvPicPr>
        <p:blipFill>
          <a:blip r:embed="rId11">
            <a:extLst>
              <a:ext uri="{28A0092B-C50C-407E-A947-70E740481C1C}">
                <a14:useLocalDpi xmlns:a14="http://schemas.microsoft.com/office/drawing/2010/main" xmlns="" val="0"/>
              </a:ext>
            </a:extLst>
          </a:blip>
          <a:srcRect/>
          <a:stretch>
            <a:fillRect/>
          </a:stretch>
        </p:blipFill>
        <p:spPr bwMode="auto">
          <a:xfrm>
            <a:off x="2944391" y="3717032"/>
            <a:ext cx="4095750" cy="288032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6015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fullScrn="1">
              <p:cMediaNode vol="80000">
                <p:cTn id="13" fill="hold" display="0">
                  <p:stCondLst>
                    <p:cond delay="indefinite"/>
                  </p:stCondLst>
                </p:cTn>
                <p:tgtEl>
                  <p:spTgt spid="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259632" y="188640"/>
            <a:ext cx="7499350" cy="3565376"/>
          </a:xfrm>
        </p:spPr>
        <p:txBody>
          <a:bodyPr/>
          <a:lstStyle/>
          <a:p>
            <a:pPr marL="82550" lvl="0" indent="0" algn="ctr">
              <a:lnSpc>
                <a:spcPts val="1300"/>
              </a:lnSpc>
              <a:buClr>
                <a:srgbClr val="3891A7"/>
              </a:buClr>
              <a:buNone/>
            </a:pPr>
            <a:r>
              <a:rPr lang="ru-RU" sz="1600" b="1" dirty="0">
                <a:solidFill>
                  <a:srgbClr val="FF0000"/>
                </a:solidFill>
                <a:latin typeface="Times New Roman" pitchFamily="18" charset="0"/>
                <a:cs typeface="Times New Roman" pitchFamily="18" charset="0"/>
              </a:rPr>
              <a:t>ПРЕДУПРЕДИТЕЛЬНЫЕ МЕРОПРИЯТИЯ</a:t>
            </a:r>
            <a:endParaRPr lang="ru-RU" sz="1600" dirty="0">
              <a:solidFill>
                <a:srgbClr val="FF0000"/>
              </a:solidFill>
              <a:latin typeface="Times New Roman" pitchFamily="18" charset="0"/>
              <a:cs typeface="Times New Roman" pitchFamily="18" charset="0"/>
            </a:endParaRPr>
          </a:p>
          <a:p>
            <a:pPr marL="82550" lvl="0" indent="0" algn="just" defTabSz="361950">
              <a:lnSpc>
                <a:spcPts val="1300"/>
              </a:lnSpc>
              <a:spcBef>
                <a:spcPts val="0"/>
              </a:spcBef>
              <a:buClr>
                <a:srgbClr val="3891A7"/>
              </a:buClr>
              <a:buNone/>
            </a:pPr>
            <a:r>
              <a:rPr lang="ru-RU" sz="1600" dirty="0">
                <a:solidFill>
                  <a:prstClr val="black"/>
                </a:solidFill>
                <a:latin typeface="Times New Roman" pitchFamily="18" charset="0"/>
                <a:cs typeface="Times New Roman" pitchFamily="18" charset="0"/>
              </a:rPr>
              <a:t>	</a:t>
            </a:r>
            <a:endParaRPr lang="ru-RU" sz="1600" dirty="0" smtClean="0">
              <a:solidFill>
                <a:prstClr val="black"/>
              </a:solidFill>
              <a:latin typeface="Times New Roman" pitchFamily="18" charset="0"/>
              <a:cs typeface="Times New Roman" pitchFamily="18" charset="0"/>
            </a:endParaRPr>
          </a:p>
          <a:p>
            <a:pPr marL="82550" lvl="0" indent="0" algn="just" defTabSz="361950">
              <a:lnSpc>
                <a:spcPts val="1300"/>
              </a:lnSpc>
              <a:spcBef>
                <a:spcPts val="0"/>
              </a:spcBef>
              <a:buClr>
                <a:srgbClr val="3891A7"/>
              </a:buClr>
              <a:buNone/>
            </a:pPr>
            <a:endParaRPr lang="ru-RU" sz="1600" dirty="0">
              <a:solidFill>
                <a:prstClr val="black"/>
              </a:solidFill>
              <a:latin typeface="Times New Roman" pitchFamily="18" charset="0"/>
              <a:cs typeface="Times New Roman" pitchFamily="18" charset="0"/>
            </a:endParaRPr>
          </a:p>
          <a:p>
            <a:pPr marL="82550" lvl="0" indent="0" algn="just" defTabSz="361950">
              <a:lnSpc>
                <a:spcPts val="1300"/>
              </a:lnSpc>
              <a:spcBef>
                <a:spcPts val="0"/>
              </a:spcBef>
              <a:buClr>
                <a:srgbClr val="3891A7"/>
              </a:buClr>
              <a:buNone/>
            </a:pPr>
            <a:endParaRPr lang="ru-RU" sz="1600" dirty="0" smtClean="0">
              <a:solidFill>
                <a:prstClr val="black"/>
              </a:solidFill>
              <a:latin typeface="Times New Roman" pitchFamily="18" charset="0"/>
              <a:cs typeface="Times New Roman" pitchFamily="18" charset="0"/>
            </a:endParaRPr>
          </a:p>
          <a:p>
            <a:pPr marL="82550" lvl="0" indent="0" algn="just" defTabSz="361950">
              <a:lnSpc>
                <a:spcPts val="1300"/>
              </a:lnSpc>
              <a:spcBef>
                <a:spcPts val="0"/>
              </a:spcBef>
              <a:buClr>
                <a:srgbClr val="3891A7"/>
              </a:buClr>
              <a:buNone/>
            </a:pPr>
            <a:endParaRPr lang="ru-RU" sz="1600" dirty="0">
              <a:solidFill>
                <a:prstClr val="black"/>
              </a:solidFill>
              <a:latin typeface="Times New Roman" pitchFamily="18" charset="0"/>
              <a:cs typeface="Times New Roman" pitchFamily="18" charset="0"/>
            </a:endParaRPr>
          </a:p>
          <a:p>
            <a:pPr marL="82550" lvl="0" indent="0" algn="just" defTabSz="361950">
              <a:lnSpc>
                <a:spcPts val="1300"/>
              </a:lnSpc>
              <a:spcBef>
                <a:spcPts val="0"/>
              </a:spcBef>
              <a:buClr>
                <a:srgbClr val="3891A7"/>
              </a:buClr>
              <a:buNone/>
            </a:pPr>
            <a:endParaRPr lang="ru-RU" sz="1600" dirty="0" smtClean="0">
              <a:solidFill>
                <a:prstClr val="black"/>
              </a:solidFill>
              <a:latin typeface="Times New Roman" pitchFamily="18" charset="0"/>
              <a:cs typeface="Times New Roman" pitchFamily="18" charset="0"/>
            </a:endParaRPr>
          </a:p>
          <a:p>
            <a:pPr marL="82550" lvl="0" indent="0" algn="just" defTabSz="361950">
              <a:lnSpc>
                <a:spcPts val="1300"/>
              </a:lnSpc>
              <a:spcBef>
                <a:spcPts val="0"/>
              </a:spcBef>
              <a:buClr>
                <a:srgbClr val="3891A7"/>
              </a:buClr>
              <a:buNone/>
            </a:pPr>
            <a:r>
              <a:rPr lang="ru-RU" sz="1600" b="1" u="sng" dirty="0" smtClean="0">
                <a:solidFill>
                  <a:srgbClr val="FF0000"/>
                </a:solidFill>
                <a:latin typeface="Times New Roman" pitchFamily="18" charset="0"/>
                <a:cs typeface="Times New Roman" pitchFamily="18" charset="0"/>
              </a:rPr>
              <a:t>Для </a:t>
            </a:r>
            <a:r>
              <a:rPr lang="ru-RU" sz="1600" b="1" u="sng" dirty="0">
                <a:solidFill>
                  <a:srgbClr val="FF0000"/>
                </a:solidFill>
                <a:latin typeface="Times New Roman" pitchFamily="18" charset="0"/>
                <a:cs typeface="Times New Roman" pitchFamily="18" charset="0"/>
              </a:rPr>
              <a:t>снижения опасности поражения молнией объектов экономики, зданий и сооружений устраивается </a:t>
            </a:r>
            <a:r>
              <a:rPr lang="ru-RU" sz="1600" b="1" u="sng" dirty="0" err="1">
                <a:solidFill>
                  <a:srgbClr val="FF0000"/>
                </a:solidFill>
                <a:latin typeface="Times New Roman" pitchFamily="18" charset="0"/>
                <a:cs typeface="Times New Roman" pitchFamily="18" charset="0"/>
              </a:rPr>
              <a:t>молниезащита</a:t>
            </a:r>
            <a:r>
              <a:rPr lang="ru-RU" sz="1600" b="1" u="sng" dirty="0">
                <a:solidFill>
                  <a:srgbClr val="FF0000"/>
                </a:solidFill>
                <a:latin typeface="Times New Roman" pitchFamily="18" charset="0"/>
                <a:cs typeface="Times New Roman" pitchFamily="18" charset="0"/>
              </a:rPr>
              <a:t> в виде заземленных металлических мачт и натянутых высоко над сооружениями объекта проводами.</a:t>
            </a:r>
          </a:p>
          <a:p>
            <a:pPr marL="82550" lvl="0" indent="0" algn="just" defTabSz="361950">
              <a:lnSpc>
                <a:spcPts val="1300"/>
              </a:lnSpc>
              <a:spcBef>
                <a:spcPts val="0"/>
              </a:spcBef>
              <a:buClr>
                <a:srgbClr val="3891A7"/>
              </a:buClr>
              <a:buNone/>
            </a:pPr>
            <a:r>
              <a:rPr lang="ru-RU" sz="1600" dirty="0">
                <a:solidFill>
                  <a:prstClr val="black"/>
                </a:solidFill>
                <a:latin typeface="Times New Roman" pitchFamily="18" charset="0"/>
                <a:cs typeface="Times New Roman" pitchFamily="18" charset="0"/>
              </a:rPr>
              <a:t>	Перед поездкой на природу уточните прогноз погоды. Если предсказывается гроза, то перенесите поездку на другой день. Если Вы заметили грозовой фронт, то в первую очередь определите примерное расстояние до него по времени задержки первого раската грома, первой вспышки молнии, а также оцените, приближается или удаляется фронт. 	Поскольку скорость света огромна (300 000 км/с), то вспышку молнии мы наблюдаем мгновенно. Следовательно задержка звука будет определяться расстоянием и его скоростью (около 340 м/с).</a:t>
            </a:r>
          </a:p>
          <a:p>
            <a:pPr marL="82550" lvl="0" indent="0" algn="just" defTabSz="361950">
              <a:lnSpc>
                <a:spcPts val="1300"/>
              </a:lnSpc>
              <a:spcBef>
                <a:spcPts val="0"/>
              </a:spcBef>
              <a:buClr>
                <a:srgbClr val="3891A7"/>
              </a:buClr>
              <a:buNone/>
            </a:pPr>
            <a:r>
              <a:rPr lang="ru-RU" sz="1600" b="1" dirty="0">
                <a:solidFill>
                  <a:prstClr val="black"/>
                </a:solidFill>
                <a:latin typeface="Times New Roman" pitchFamily="18" charset="0"/>
                <a:cs typeface="Times New Roman" pitchFamily="18" charset="0"/>
              </a:rPr>
              <a:t>	Пример: </a:t>
            </a:r>
            <a:r>
              <a:rPr lang="ru-RU" sz="1600" dirty="0">
                <a:solidFill>
                  <a:prstClr val="black"/>
                </a:solidFill>
                <a:latin typeface="Times New Roman" pitchFamily="18" charset="0"/>
                <a:cs typeface="Times New Roman" pitchFamily="18" charset="0"/>
              </a:rPr>
              <a:t>если после вспышки до грома прошло 5 с, то расстояние до грозового фронта равно 340 м/с х 5с = 1700 м.</a:t>
            </a:r>
          </a:p>
          <a:p>
            <a:pPr marL="82550" lvl="0" indent="0" algn="just" defTabSz="361950">
              <a:lnSpc>
                <a:spcPts val="1300"/>
              </a:lnSpc>
              <a:spcBef>
                <a:spcPts val="0"/>
              </a:spcBef>
              <a:buClr>
                <a:srgbClr val="3891A7"/>
              </a:buClr>
              <a:buNone/>
            </a:pPr>
            <a:r>
              <a:rPr lang="ru-RU" sz="1600" dirty="0">
                <a:solidFill>
                  <a:prstClr val="black"/>
                </a:solidFill>
                <a:latin typeface="Times New Roman" pitchFamily="18" charset="0"/>
                <a:cs typeface="Times New Roman" pitchFamily="18" charset="0"/>
              </a:rPr>
              <a:t>	Если запаздывание звука растет, то грозовой фронт удаляется, а если запаздывание звука сокращается, то грозовой фронт приближается.</a:t>
            </a:r>
          </a:p>
          <a:p>
            <a:endParaRPr lang="ru-RU" sz="1400" dirty="0"/>
          </a:p>
        </p:txBody>
      </p:sp>
      <p:pic>
        <p:nvPicPr>
          <p:cNvPr id="2050" name="Picture 2" descr="http://file.mobilmusic.ru/c9/9a/2d/632838.gif"/>
          <p:cNvPicPr>
            <a:picLocks noChangeAspect="1" noChangeArrowheads="1" noCrop="1"/>
          </p:cNvPicPr>
          <p:nvPr/>
        </p:nvPicPr>
        <p:blipFill>
          <a:blip r:embed="rId2">
            <a:extLst>
              <a:ext uri="{28A0092B-C50C-407E-A947-70E740481C1C}">
                <a14:useLocalDpi xmlns:a14="http://schemas.microsoft.com/office/drawing/2010/main" xmlns="" val="0"/>
              </a:ext>
            </a:extLst>
          </a:blip>
          <a:srcRect/>
          <a:stretch>
            <a:fillRect/>
          </a:stretch>
        </p:blipFill>
        <p:spPr bwMode="auto">
          <a:xfrm>
            <a:off x="395536" y="3645024"/>
            <a:ext cx="3816424" cy="30480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928445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11560" y="188640"/>
            <a:ext cx="8075414" cy="4069432"/>
          </a:xfrm>
        </p:spPr>
        <p:txBody>
          <a:bodyPr/>
          <a:lstStyle/>
          <a:p>
            <a:pPr marL="82550" lvl="0" indent="0" algn="ctr">
              <a:lnSpc>
                <a:spcPts val="1300"/>
              </a:lnSpc>
              <a:buClr>
                <a:srgbClr val="3891A7"/>
              </a:buClr>
              <a:buNone/>
            </a:pPr>
            <a:r>
              <a:rPr lang="ru-RU" sz="1800" b="1" dirty="0">
                <a:solidFill>
                  <a:srgbClr val="FF0000"/>
                </a:solidFill>
                <a:latin typeface="Times New Roman" pitchFamily="18" charset="0"/>
                <a:cs typeface="Times New Roman" pitchFamily="18" charset="0"/>
              </a:rPr>
              <a:t>КАК ДЕЙСТВОВАТЬ ВО ВРЕМЯ ГРОЗЫ</a:t>
            </a:r>
            <a:endParaRPr lang="ru-RU" sz="1800" dirty="0">
              <a:solidFill>
                <a:srgbClr val="FF0000"/>
              </a:solidFill>
              <a:latin typeface="Times New Roman" pitchFamily="18" charset="0"/>
              <a:cs typeface="Times New Roman" pitchFamily="18" charset="0"/>
            </a:endParaRPr>
          </a:p>
          <a:p>
            <a:pPr marL="82550" lvl="0" indent="0" algn="just" defTabSz="361950">
              <a:lnSpc>
                <a:spcPts val="1300"/>
              </a:lnSpc>
              <a:spcBef>
                <a:spcPts val="0"/>
              </a:spcBef>
              <a:buClr>
                <a:srgbClr val="3891A7"/>
              </a:buClr>
              <a:buNone/>
            </a:pPr>
            <a:r>
              <a:rPr lang="ru-RU" sz="1800" dirty="0">
                <a:solidFill>
                  <a:prstClr val="black"/>
                </a:solidFill>
                <a:latin typeface="Times New Roman" pitchFamily="18" charset="0"/>
                <a:cs typeface="Times New Roman" pitchFamily="18" charset="0"/>
              </a:rPr>
              <a:t>	Молния опасна тогда, когда вслед за вспышкой следует раскат грома. В этом случае срочно примите меры предосторожности. Если Вы находитесь в сельской местности: закройте окна, двери, дымоходы и вентиляционные отверстия. Не растапливайте печь, поскольку высокотемпературные газы, выходящие из печной трубы, имеют низкое сопротивление. Не разговаривайте по телефону: молния иногда попадает в натянутые между столбами провода.</a:t>
            </a:r>
          </a:p>
          <a:p>
            <a:pPr marL="82550" lvl="0" indent="0" algn="just" defTabSz="361950">
              <a:lnSpc>
                <a:spcPts val="1300"/>
              </a:lnSpc>
              <a:spcBef>
                <a:spcPts val="0"/>
              </a:spcBef>
              <a:buClr>
                <a:srgbClr val="3891A7"/>
              </a:buClr>
              <a:buNone/>
            </a:pPr>
            <a:r>
              <a:rPr lang="ru-RU" sz="1800" dirty="0">
                <a:solidFill>
                  <a:prstClr val="black"/>
                </a:solidFill>
                <a:latin typeface="Times New Roman" pitchFamily="18" charset="0"/>
                <a:cs typeface="Times New Roman" pitchFamily="18" charset="0"/>
              </a:rPr>
              <a:t>	Во время ударов молнии не подходите близко к электропроводке, молниеотводу, водостокам с крыш, антенне, не стойте рядом с окном, по возможности выключите телевизор, радио и другие электробытовые приборы.</a:t>
            </a:r>
          </a:p>
          <a:p>
            <a:pPr marL="82550" lvl="0" indent="0" algn="just" defTabSz="361950">
              <a:lnSpc>
                <a:spcPts val="1300"/>
              </a:lnSpc>
              <a:spcBef>
                <a:spcPts val="0"/>
              </a:spcBef>
              <a:buClr>
                <a:srgbClr val="3891A7"/>
              </a:buClr>
              <a:buNone/>
            </a:pPr>
            <a:r>
              <a:rPr lang="ru-RU" sz="1800" dirty="0">
                <a:solidFill>
                  <a:prstClr val="black"/>
                </a:solidFill>
                <a:latin typeface="Times New Roman" pitchFamily="18" charset="0"/>
                <a:cs typeface="Times New Roman" pitchFamily="18" charset="0"/>
              </a:rPr>
              <a:t>	Если Вы находитесь в лесу, то укройтесь на низкорослом участке леса. Не укрывайтесь вблизи высоких деревьев, особенно сосен, дубов и тополей.</a:t>
            </a:r>
          </a:p>
          <a:p>
            <a:pPr marL="82550" lvl="0" indent="0" algn="just" defTabSz="361950">
              <a:lnSpc>
                <a:spcPts val="1300"/>
              </a:lnSpc>
              <a:spcBef>
                <a:spcPts val="0"/>
              </a:spcBef>
              <a:buClr>
                <a:srgbClr val="3891A7"/>
              </a:buClr>
              <a:buNone/>
            </a:pPr>
            <a:r>
              <a:rPr lang="ru-RU" sz="1800" dirty="0">
                <a:solidFill>
                  <a:prstClr val="black"/>
                </a:solidFill>
                <a:latin typeface="Times New Roman" pitchFamily="18" charset="0"/>
                <a:cs typeface="Times New Roman" pitchFamily="18" charset="0"/>
              </a:rPr>
              <a:t>	Не находитесь в водоеме или на его берегу. Отойдите от берега, спуститесь с возвышенного места в низину.</a:t>
            </a:r>
          </a:p>
          <a:p>
            <a:pPr marL="82550" lvl="0" indent="0" algn="just" defTabSz="361950">
              <a:lnSpc>
                <a:spcPts val="1300"/>
              </a:lnSpc>
              <a:spcBef>
                <a:spcPts val="0"/>
              </a:spcBef>
              <a:buClr>
                <a:srgbClr val="3891A7"/>
              </a:buClr>
              <a:buNone/>
            </a:pPr>
            <a:r>
              <a:rPr lang="ru-RU" sz="1800" dirty="0">
                <a:solidFill>
                  <a:prstClr val="black"/>
                </a:solidFill>
                <a:latin typeface="Times New Roman" pitchFamily="18" charset="0"/>
                <a:cs typeface="Times New Roman" pitchFamily="18" charset="0"/>
              </a:rPr>
              <a:t>	В степи, поле или при отсутствии укрытия (здания) не ложитесь на землю, подставляя электрическому току все свое тело, а сядьте на корточки в ложбине, овраге или другом естественном углублении, обхватив ноги руками.</a:t>
            </a:r>
          </a:p>
          <a:p>
            <a:pPr marL="82550" lvl="0" indent="0" algn="just" defTabSz="361950">
              <a:lnSpc>
                <a:spcPts val="1300"/>
              </a:lnSpc>
              <a:spcBef>
                <a:spcPts val="0"/>
              </a:spcBef>
              <a:buClr>
                <a:srgbClr val="3891A7"/>
              </a:buClr>
              <a:buNone/>
            </a:pPr>
            <a:r>
              <a:rPr lang="ru-RU" sz="1800" dirty="0">
                <a:solidFill>
                  <a:prstClr val="black"/>
                </a:solidFill>
                <a:latin typeface="Times New Roman" pitchFamily="18" charset="0"/>
                <a:cs typeface="Times New Roman" pitchFamily="18" charset="0"/>
              </a:rPr>
              <a:t>	Если грозовой фронт настиг Вас во время занятий спортом, то немедленно прекратите их. Металлические предметы (мотоцикл, велосипед, ледоруб и т.д.) положите в сторону, отойдите от них на 20-30 м.</a:t>
            </a:r>
          </a:p>
          <a:p>
            <a:pPr marL="82550" lvl="0" indent="0" algn="just" defTabSz="361950">
              <a:lnSpc>
                <a:spcPts val="1300"/>
              </a:lnSpc>
              <a:spcBef>
                <a:spcPts val="0"/>
              </a:spcBef>
              <a:buClr>
                <a:srgbClr val="3891A7"/>
              </a:buClr>
              <a:buNone/>
            </a:pPr>
            <a:r>
              <a:rPr lang="ru-RU" sz="1800" dirty="0">
                <a:solidFill>
                  <a:prstClr val="black"/>
                </a:solidFill>
                <a:latin typeface="Times New Roman" pitchFamily="18" charset="0"/>
                <a:cs typeface="Times New Roman" pitchFamily="18" charset="0"/>
              </a:rPr>
              <a:t>	Если гроза застала Вас в автомобиле, не покидайте его, при этом закройте окна и опустите антенну радиоприемника.</a:t>
            </a:r>
          </a:p>
          <a:p>
            <a:endParaRPr lang="ru-RU" sz="1400" dirty="0"/>
          </a:p>
        </p:txBody>
      </p:sp>
      <p:pic>
        <p:nvPicPr>
          <p:cNvPr id="3074" name="Picture 2" descr="http://izzhizni.ru/_bl/364/56596238.gif"/>
          <p:cNvPicPr>
            <a:picLocks noChangeAspect="1" noChangeArrowheads="1" noCrop="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520" y="3948261"/>
            <a:ext cx="4095750" cy="27432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735139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399728" y="4941168"/>
            <a:ext cx="8435280" cy="1656184"/>
          </a:xfrm>
          <a:solidFill>
            <a:srgbClr val="FFFF00"/>
          </a:solidFill>
        </p:spPr>
        <p:txBody>
          <a:bodyPr/>
          <a:lstStyle/>
          <a:p>
            <a:pPr marL="0" indent="0" algn="ctr">
              <a:buNone/>
            </a:pPr>
            <a:r>
              <a:rPr lang="ru-RU" sz="2400" b="1" dirty="0">
                <a:latin typeface="Times New Roman" pitchFamily="18" charset="0"/>
                <a:cs typeface="Times New Roman" pitchFamily="18" charset="0"/>
              </a:rPr>
              <a:t>Порядок действий работников организаций в случаях угрозы и возникновения ЧС природного характера при нахождении их на рабочем месте, дома, на открытой местности. </a:t>
            </a:r>
          </a:p>
          <a:p>
            <a:pPr marL="0" indent="0">
              <a:buNone/>
            </a:pPr>
            <a:endParaRPr lang="ru-RU" dirty="0"/>
          </a:p>
          <a:p>
            <a:endParaRPr lang="ru-RU" dirty="0"/>
          </a:p>
        </p:txBody>
      </p:sp>
      <p:sp>
        <p:nvSpPr>
          <p:cNvPr id="4" name="Прямоугольник 3"/>
          <p:cNvSpPr/>
          <p:nvPr/>
        </p:nvSpPr>
        <p:spPr>
          <a:xfrm>
            <a:off x="323528" y="188640"/>
            <a:ext cx="8568952" cy="7200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b="1" dirty="0" smtClean="0">
                <a:solidFill>
                  <a:schemeClr val="tx1"/>
                </a:solidFill>
                <a:latin typeface="Times New Roman" pitchFamily="18" charset="0"/>
                <a:cs typeface="Times New Roman" pitchFamily="18" charset="0"/>
              </a:rPr>
              <a:t>Учебный вопрос</a:t>
            </a:r>
            <a:endParaRPr lang="ru-RU" sz="4000" dirty="0">
              <a:solidFill>
                <a:schemeClr val="tx1"/>
              </a:solidFill>
              <a:latin typeface="Times New Roman" pitchFamily="18" charset="0"/>
              <a:cs typeface="Times New Roman" pitchFamily="18" charset="0"/>
            </a:endParaRPr>
          </a:p>
        </p:txBody>
      </p:sp>
      <p:sp>
        <p:nvSpPr>
          <p:cNvPr id="5" name="AutoShape 2" descr="https://a.dilcdn.com/bl/wp-content/uploads/sites/25/2015/01/pooh_rain.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4" descr="https://a.dilcdn.com/bl/wp-content/uploads/sites/25/2015/01/pooh_rain.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AutoShape 6" descr="https://a.dilcdn.com/bl/wp-content/uploads/sites/25/2015/01/pooh_rain.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AutoShape 9" descr="https://a.dilcdn.com/bl/wp-content/uploads/sites/25/2015/01/pooh_rain.gif"/>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 name="AutoShape 11" descr="https://www.toonpool.com/user/856/files/flooding_139435.jp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6156" name="Picture 1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28596" y="1071546"/>
            <a:ext cx="4291062" cy="37444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2" descr="http://file.mobilmusic.ru/c9/9a/2d/632838.gif"/>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a:off x="5065229" y="980728"/>
            <a:ext cx="3816424" cy="374441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677589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duotone>
              <a:prstClr val="black"/>
              <a:schemeClr val="accent4">
                <a:tint val="45000"/>
                <a:satMod val="400000"/>
              </a:schemeClr>
            </a:duotone>
            <a:extLst>
              <a:ext uri="{BEBA8EAE-BF5A-486C-A8C5-ECC9F3942E4B}">
                <a14:imgProps xmlns:a14="http://schemas.microsoft.com/office/drawing/2010/main" xmlns="">
                  <a14:imgLayer r:embed="rId5">
                    <a14:imgEffect>
                      <a14:sharpenSoften amount="100000"/>
                    </a14:imgEffect>
                  </a14:imgLayer>
                </a14:imgProps>
              </a:ext>
            </a:extLst>
          </a:blip>
          <a:tile tx="0" ty="0" sx="90000" sy="90000" flip="xy"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0"/>
            <a:ext cx="7499350" cy="404664"/>
          </a:xfrm>
        </p:spPr>
        <p:txBody>
          <a:bodyPr>
            <a:noAutofit/>
          </a:bodyPr>
          <a:lstStyle/>
          <a:p>
            <a:pPr marL="342900" lvl="0" indent="-342900" algn="ctr" eaLnBrk="1" fontAlgn="auto" hangingPunct="1">
              <a:spcBef>
                <a:spcPct val="20000"/>
              </a:spcBef>
              <a:spcAft>
                <a:spcPts val="0"/>
              </a:spcAft>
              <a:defRPr/>
            </a:pPr>
            <a:r>
              <a:rPr lang="ru-RU" sz="2800" b="1" dirty="0">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rPr>
              <a:t/>
            </a:r>
            <a:br>
              <a:rPr lang="ru-RU" sz="2800" b="1" dirty="0">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rPr>
            </a:br>
            <a:r>
              <a:rPr lang="ru-RU" sz="2800" b="1" dirty="0" smtClean="0">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rPr>
              <a:t>Наводнение </a:t>
            </a:r>
            <a:r>
              <a:rPr lang="ru-RU" sz="2800" b="1" dirty="0" smtClean="0">
                <a:solidFill>
                  <a:srgbClr val="FF0000"/>
                </a:solidFill>
                <a:effectLst>
                  <a:glow rad="63500">
                    <a:prstClr val="white">
                      <a:alpha val="40000"/>
                    </a:prstClr>
                  </a:glow>
                  <a:outerShdw blurRad="38100" dist="38100" dir="2700000" algn="tl">
                    <a:srgbClr val="000000">
                      <a:alpha val="43137"/>
                    </a:srgbClr>
                  </a:outerShdw>
                </a:effectLst>
                <a:latin typeface="Times New Roman" pitchFamily="18" charset="0"/>
                <a:ea typeface="+mn-ea"/>
                <a:cs typeface="Times New Roman" pitchFamily="18" charset="0"/>
              </a:rPr>
              <a:t> </a:t>
            </a:r>
            <a:br>
              <a:rPr lang="ru-RU" sz="2800" b="1" dirty="0" smtClean="0">
                <a:solidFill>
                  <a:srgbClr val="FF0000"/>
                </a:solidFill>
                <a:effectLst>
                  <a:glow rad="63500">
                    <a:prstClr val="white">
                      <a:alpha val="40000"/>
                    </a:prstClr>
                  </a:glow>
                  <a:outerShdw blurRad="38100" dist="38100" dir="2700000" algn="tl">
                    <a:srgbClr val="000000">
                      <a:alpha val="43137"/>
                    </a:srgbClr>
                  </a:outerShdw>
                </a:effectLst>
                <a:latin typeface="Times New Roman" pitchFamily="18" charset="0"/>
                <a:ea typeface="+mn-ea"/>
                <a:cs typeface="Times New Roman" pitchFamily="18" charset="0"/>
              </a:rPr>
            </a:br>
            <a:endParaRPr lang="ru-RU" sz="2800" dirty="0">
              <a:latin typeface="Times New Roman" pitchFamily="18" charset="0"/>
              <a:cs typeface="Times New Roman" pitchFamily="18" charset="0"/>
            </a:endParaRPr>
          </a:p>
        </p:txBody>
      </p:sp>
      <p:sp>
        <p:nvSpPr>
          <p:cNvPr id="3" name="Объект 2"/>
          <p:cNvSpPr>
            <a:spLocks noGrp="1"/>
          </p:cNvSpPr>
          <p:nvPr>
            <p:ph idx="1"/>
          </p:nvPr>
        </p:nvSpPr>
        <p:spPr>
          <a:xfrm>
            <a:off x="899592" y="404664"/>
            <a:ext cx="8244408" cy="3816424"/>
          </a:xfrm>
        </p:spPr>
        <p:txBody>
          <a:bodyPr>
            <a:noAutofit/>
          </a:bodyPr>
          <a:lstStyle/>
          <a:p>
            <a:pPr marL="82550" indent="0" algn="just" defTabSz="361950">
              <a:lnSpc>
                <a:spcPts val="1100"/>
              </a:lnSpc>
              <a:spcBef>
                <a:spcPts val="0"/>
              </a:spcBef>
              <a:buNone/>
            </a:pPr>
            <a:r>
              <a:rPr lang="ru-RU" sz="1200" b="1" dirty="0" smtClean="0">
                <a:latin typeface="Times New Roman" pitchFamily="18" charset="0"/>
                <a:cs typeface="Times New Roman" pitchFamily="18" charset="0"/>
              </a:rPr>
              <a:t>	</a:t>
            </a:r>
          </a:p>
          <a:p>
            <a:pPr marL="82550" indent="0" algn="just" defTabSz="361950">
              <a:lnSpc>
                <a:spcPts val="1100"/>
              </a:lnSpc>
              <a:spcBef>
                <a:spcPts val="0"/>
              </a:spcBef>
              <a:buNone/>
            </a:pPr>
            <a:endParaRPr lang="ru-RU" sz="1200" b="1" dirty="0">
              <a:latin typeface="Times New Roman" pitchFamily="18" charset="0"/>
              <a:cs typeface="Times New Roman" pitchFamily="18" charset="0"/>
            </a:endParaRPr>
          </a:p>
          <a:p>
            <a:pPr marL="82550" indent="0" algn="just" defTabSz="361950">
              <a:lnSpc>
                <a:spcPts val="1100"/>
              </a:lnSpc>
              <a:spcBef>
                <a:spcPts val="0"/>
              </a:spcBef>
              <a:buNone/>
            </a:pPr>
            <a:endParaRPr lang="ru-RU" sz="1200" b="1" dirty="0" smtClean="0">
              <a:latin typeface="Times New Roman" pitchFamily="18" charset="0"/>
              <a:cs typeface="Times New Roman" pitchFamily="18" charset="0"/>
            </a:endParaRPr>
          </a:p>
          <a:p>
            <a:pPr marL="82550" indent="0" algn="just" defTabSz="361950">
              <a:lnSpc>
                <a:spcPts val="1100"/>
              </a:lnSpc>
              <a:spcBef>
                <a:spcPts val="0"/>
              </a:spcBef>
              <a:buNone/>
            </a:pPr>
            <a:r>
              <a:rPr lang="ru-RU" sz="1600" b="1" dirty="0" smtClean="0">
                <a:latin typeface="Times New Roman" pitchFamily="18" charset="0"/>
                <a:cs typeface="Times New Roman" pitchFamily="18" charset="0"/>
              </a:rPr>
              <a:t>НАВОДНЕНИЕ </a:t>
            </a:r>
            <a:r>
              <a:rPr lang="ru-RU" sz="1600" b="1" dirty="0">
                <a:latin typeface="Times New Roman" pitchFamily="18" charset="0"/>
                <a:cs typeface="Times New Roman" pitchFamily="18" charset="0"/>
              </a:rPr>
              <a:t>– это значительное затопление местности в результате подъема уровня воды в реке, озере или море в период снеготаяния, ливней, ветровых нагонов воды, при заторах, зажорах и т.п</a:t>
            </a:r>
            <a:r>
              <a:rPr lang="ru-RU" sz="1600" b="1" dirty="0" smtClean="0">
                <a:latin typeface="Times New Roman" pitchFamily="18" charset="0"/>
                <a:cs typeface="Times New Roman" pitchFamily="18" charset="0"/>
              </a:rPr>
              <a:t>. </a:t>
            </a:r>
            <a:r>
              <a:rPr lang="ru-RU" sz="1600" dirty="0" smtClean="0">
                <a:latin typeface="Times New Roman" pitchFamily="18" charset="0"/>
                <a:cs typeface="Times New Roman" pitchFamily="18" charset="0"/>
              </a:rPr>
              <a:t>К </a:t>
            </a:r>
            <a:r>
              <a:rPr lang="ru-RU" sz="1600" dirty="0">
                <a:latin typeface="Times New Roman" pitchFamily="18" charset="0"/>
                <a:cs typeface="Times New Roman" pitchFamily="18" charset="0"/>
              </a:rPr>
              <a:t>особому типу относятся наводнения, вызываемые ветровым нагоном воды в устья рек. </a:t>
            </a:r>
            <a:endParaRPr lang="ru-RU" sz="1600" dirty="0" smtClean="0">
              <a:latin typeface="Times New Roman" pitchFamily="18" charset="0"/>
              <a:cs typeface="Times New Roman" pitchFamily="18" charset="0"/>
            </a:endParaRPr>
          </a:p>
          <a:p>
            <a:pPr marL="82550" indent="0" algn="ctr" defTabSz="361950">
              <a:lnSpc>
                <a:spcPts val="1100"/>
              </a:lnSpc>
              <a:buNone/>
            </a:pPr>
            <a:endParaRPr lang="ru-RU" sz="1200" b="1" dirty="0">
              <a:solidFill>
                <a:srgbClr val="FF0000"/>
              </a:solidFill>
              <a:latin typeface="Times New Roman" pitchFamily="18" charset="0"/>
              <a:cs typeface="Times New Roman" pitchFamily="18" charset="0"/>
            </a:endParaRPr>
          </a:p>
          <a:p>
            <a:pPr marL="82550" indent="0" algn="ctr" defTabSz="361950">
              <a:lnSpc>
                <a:spcPts val="1100"/>
              </a:lnSpc>
              <a:buNone/>
            </a:pPr>
            <a:endParaRPr lang="ru-RU" sz="1200" b="1" dirty="0" smtClean="0">
              <a:solidFill>
                <a:srgbClr val="FF0000"/>
              </a:solidFill>
              <a:latin typeface="Times New Roman" pitchFamily="18" charset="0"/>
              <a:cs typeface="Times New Roman" pitchFamily="18" charset="0"/>
            </a:endParaRPr>
          </a:p>
          <a:p>
            <a:pPr marL="82550" indent="0" algn="ctr" defTabSz="361950">
              <a:lnSpc>
                <a:spcPts val="1100"/>
              </a:lnSpc>
              <a:buNone/>
            </a:pPr>
            <a:r>
              <a:rPr lang="ru-RU" sz="2000" b="1" dirty="0" smtClean="0">
                <a:solidFill>
                  <a:srgbClr val="FF0000"/>
                </a:solidFill>
                <a:latin typeface="Times New Roman" pitchFamily="18" charset="0"/>
                <a:cs typeface="Times New Roman" pitchFamily="18" charset="0"/>
              </a:rPr>
              <a:t>КАК </a:t>
            </a:r>
            <a:r>
              <a:rPr lang="ru-RU" sz="2000" b="1" dirty="0">
                <a:solidFill>
                  <a:srgbClr val="FF0000"/>
                </a:solidFill>
                <a:latin typeface="Times New Roman" pitchFamily="18" charset="0"/>
                <a:cs typeface="Times New Roman" pitchFamily="18" charset="0"/>
              </a:rPr>
              <a:t>ПОДГОТОВИТЬСЯ К НАВОДНЕНИЮ</a:t>
            </a:r>
            <a:endParaRPr lang="ru-RU" sz="2000" dirty="0">
              <a:solidFill>
                <a:srgbClr val="FF0000"/>
              </a:solidFill>
              <a:latin typeface="Times New Roman" pitchFamily="18" charset="0"/>
              <a:cs typeface="Times New Roman" pitchFamily="18" charset="0"/>
            </a:endParaRPr>
          </a:p>
          <a:p>
            <a:pPr marL="82550" indent="0" algn="just" defTabSz="361950">
              <a:lnSpc>
                <a:spcPts val="1100"/>
              </a:lnSpc>
              <a:spcBef>
                <a:spcPts val="0"/>
              </a:spcBef>
              <a:buNone/>
            </a:pPr>
            <a:r>
              <a:rPr lang="ru-RU" sz="2000" dirty="0" smtClean="0">
                <a:latin typeface="Times New Roman" pitchFamily="18" charset="0"/>
                <a:cs typeface="Times New Roman" pitchFamily="18" charset="0"/>
              </a:rPr>
              <a:t>	</a:t>
            </a:r>
          </a:p>
          <a:p>
            <a:pPr marL="82550" indent="0" algn="just" defTabSz="361950">
              <a:lnSpc>
                <a:spcPts val="1100"/>
              </a:lnSpc>
              <a:spcBef>
                <a:spcPts val="0"/>
              </a:spcBef>
              <a:buNone/>
            </a:pPr>
            <a:endParaRPr lang="ru-RU" sz="2000" dirty="0">
              <a:latin typeface="Times New Roman" pitchFamily="18" charset="0"/>
              <a:cs typeface="Times New Roman" pitchFamily="18" charset="0"/>
            </a:endParaRPr>
          </a:p>
          <a:p>
            <a:pPr marL="82550" indent="0" algn="just" defTabSz="361950">
              <a:lnSpc>
                <a:spcPts val="1100"/>
              </a:lnSpc>
              <a:spcBef>
                <a:spcPts val="0"/>
              </a:spcBef>
              <a:buNone/>
            </a:pPr>
            <a:endParaRPr lang="ru-RU" sz="2000" dirty="0" smtClean="0">
              <a:latin typeface="Times New Roman" pitchFamily="18" charset="0"/>
              <a:cs typeface="Times New Roman" pitchFamily="18" charset="0"/>
            </a:endParaRPr>
          </a:p>
          <a:p>
            <a:pPr marL="82550" indent="0" algn="just" defTabSz="361950">
              <a:lnSpc>
                <a:spcPts val="1100"/>
              </a:lnSpc>
              <a:spcBef>
                <a:spcPts val="0"/>
              </a:spcBef>
              <a:buNone/>
            </a:pPr>
            <a:r>
              <a:rPr lang="ru-RU" sz="2000" dirty="0" smtClean="0">
                <a:latin typeface="Times New Roman" pitchFamily="18" charset="0"/>
                <a:cs typeface="Times New Roman" pitchFamily="18" charset="0"/>
              </a:rPr>
              <a:t>Если </a:t>
            </a:r>
            <a:r>
              <a:rPr lang="ru-RU" sz="2000" dirty="0">
                <a:latin typeface="Times New Roman" pitchFamily="18" charset="0"/>
                <a:cs typeface="Times New Roman" pitchFamily="18" charset="0"/>
              </a:rPr>
              <a:t>Ваш район часто страдает от наводнений, изучите и запомните границы возможного затопления, а также возвышенные, редко затапливаемые места, расположенные в непосредственной близости от мест проживания, кратчайшие пути движения к ним. Ознакомьте членов семьи с правилами поведения при организованной и индивидуальной эвакуации, а также в случае внезапно и бурно развивающегося наводнения. Запомните места хранения лодок, плотов и строительных материалов для их изготовления. Заранее составьте перечень документов, имущества и медикаментов, вывозимых при эвакуации. Уложите в специальный чемодан или рюкзак ценности, необходимые теплые вещи, запас продуктов, воды и медикаменты.</a:t>
            </a:r>
          </a:p>
          <a:p>
            <a:pPr marL="82550" indent="0">
              <a:lnSpc>
                <a:spcPts val="1100"/>
              </a:lnSpc>
              <a:spcBef>
                <a:spcPts val="0"/>
              </a:spcBef>
              <a:buNone/>
            </a:pPr>
            <a:endParaRPr lang="ru-RU" sz="2000" dirty="0">
              <a:latin typeface="Times New Roman" pitchFamily="18" charset="0"/>
              <a:cs typeface="Times New Roman" pitchFamily="18" charset="0"/>
            </a:endParaRPr>
          </a:p>
        </p:txBody>
      </p:sp>
      <p:sp>
        <p:nvSpPr>
          <p:cNvPr id="4" name="Управляющая кнопка: назад 1">
            <a:hlinkClick r:id="" action="ppaction://noaction" highlightClick="1"/>
            <a:hlinkHover r:id="" action="ppaction://noaction"/>
          </p:cNvPr>
          <p:cNvSpPr>
            <a:spLocks noChangeArrowheads="1"/>
          </p:cNvSpPr>
          <p:nvPr/>
        </p:nvSpPr>
        <p:spPr bwMode="auto">
          <a:xfrm>
            <a:off x="34925" y="5661025"/>
            <a:ext cx="936625" cy="863600"/>
          </a:xfrm>
          <a:prstGeom prst="actionButtonBackPrevious">
            <a:avLst/>
          </a:prstGeom>
          <a:solidFill>
            <a:srgbClr val="FF0000"/>
          </a:solidFill>
          <a:ln w="9525" algn="ctr">
            <a:solidFill>
              <a:schemeClr val="tx1"/>
            </a:solidFill>
            <a:round/>
            <a:headEnd/>
            <a:tailEnd/>
          </a:ln>
        </p:spPr>
        <p:txBody>
          <a:bodyPr/>
          <a:lstStyle/>
          <a:p>
            <a:pPr eaLnBrk="0" hangingPunct="0"/>
            <a:endParaRPr lang="ru-RU">
              <a:solidFill>
                <a:prstClr val="black"/>
              </a:solidFill>
            </a:endParaRPr>
          </a:p>
        </p:txBody>
      </p:sp>
      <p:pic>
        <p:nvPicPr>
          <p:cNvPr id="5" name="Наводнения и паводки.wmv">
            <a:hlinkClick r:id="" action="ppaction://media"/>
          </p:cNvPr>
          <p:cNvPicPr>
            <a:picLocks noChangeAspect="1"/>
          </p:cNvPicPr>
          <p:nvPr>
            <a:videoFile r:link="rId1"/>
            <p:extLst>
              <p:ext uri="{DAA4B4D4-6D71-4841-9C94-3DE7FCFB9230}">
                <p14:media xmlns:p14="http://schemas.microsoft.com/office/powerpoint/2010/main" xmlns="" r:embed="rId6">
                  <p14:trim st="11319.236" end="3773.0816"/>
                </p14:media>
              </p:ext>
            </p:extLst>
          </p:nvPr>
        </p:nvPicPr>
        <p:blipFill>
          <a:blip r:embed="rId7" cstate="print"/>
          <a:stretch>
            <a:fillRect/>
          </a:stretch>
        </p:blipFill>
        <p:spPr>
          <a:xfrm>
            <a:off x="83360" y="188640"/>
            <a:ext cx="839754" cy="629816"/>
          </a:xfrm>
          <a:prstGeom prst="rect">
            <a:avLst/>
          </a:prstGeom>
        </p:spPr>
      </p:pic>
      <p:pic>
        <p:nvPicPr>
          <p:cNvPr id="4098" name="Picture 2" descr="http://weclipart.com/gimg/01F0409304AC8144/flood-clipart-flood_house_5C.gif"/>
          <p:cNvPicPr>
            <a:picLocks noChangeAspect="1" noChangeArrowheads="1" noCrop="1"/>
          </p:cNvPicPr>
          <p:nvPr/>
        </p:nvPicPr>
        <p:blipFill>
          <a:blip r:embed="rId8">
            <a:extLst>
              <a:ext uri="{28A0092B-C50C-407E-A947-70E740481C1C}">
                <a14:useLocalDpi xmlns:a14="http://schemas.microsoft.com/office/drawing/2010/main" xmlns="" val="0"/>
              </a:ext>
            </a:extLst>
          </a:blip>
          <a:srcRect/>
          <a:stretch>
            <a:fillRect/>
          </a:stretch>
        </p:blipFill>
        <p:spPr bwMode="auto">
          <a:xfrm>
            <a:off x="1547664" y="4293096"/>
            <a:ext cx="6390878" cy="21237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07329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188640"/>
            <a:ext cx="8610922" cy="3960440"/>
          </a:xfrm>
        </p:spPr>
        <p:txBody>
          <a:bodyPr/>
          <a:lstStyle/>
          <a:p>
            <a:pPr marL="82550" lvl="0" indent="0" algn="ctr">
              <a:lnSpc>
                <a:spcPts val="1100"/>
              </a:lnSpc>
              <a:buClr>
                <a:srgbClr val="3891A7"/>
              </a:buClr>
              <a:buNone/>
            </a:pPr>
            <a:r>
              <a:rPr lang="ru-RU" sz="1600" b="1" dirty="0">
                <a:solidFill>
                  <a:srgbClr val="FF0000"/>
                </a:solidFill>
                <a:latin typeface="Times New Roman" pitchFamily="18" charset="0"/>
                <a:cs typeface="Times New Roman" pitchFamily="18" charset="0"/>
              </a:rPr>
              <a:t>КАК ДЕЙСТВОВАТЬ ВО ВРЕМЯ НАВОДНЕНИЯ</a:t>
            </a:r>
            <a:endParaRPr lang="ru-RU" sz="1600" dirty="0">
              <a:solidFill>
                <a:srgbClr val="FF0000"/>
              </a:solidFill>
              <a:latin typeface="Times New Roman" pitchFamily="18" charset="0"/>
              <a:cs typeface="Times New Roman" pitchFamily="18" charset="0"/>
            </a:endParaRPr>
          </a:p>
          <a:p>
            <a:pPr marL="82550" lvl="0" indent="0" algn="just" defTabSz="361950">
              <a:lnSpc>
                <a:spcPts val="1100"/>
              </a:lnSpc>
              <a:spcBef>
                <a:spcPts val="0"/>
              </a:spcBef>
              <a:buClr>
                <a:srgbClr val="3891A7"/>
              </a:buClr>
              <a:buNone/>
            </a:pPr>
            <a:r>
              <a:rPr lang="ru-RU" sz="1600" dirty="0">
                <a:solidFill>
                  <a:prstClr val="black"/>
                </a:solidFill>
                <a:latin typeface="Times New Roman" pitchFamily="18" charset="0"/>
                <a:cs typeface="Times New Roman" pitchFamily="18" charset="0"/>
              </a:rPr>
              <a:t>	</a:t>
            </a:r>
            <a:endParaRPr lang="ru-RU" sz="1600" dirty="0" smtClean="0">
              <a:solidFill>
                <a:prstClr val="black"/>
              </a:solidFill>
              <a:latin typeface="Times New Roman" pitchFamily="18" charset="0"/>
              <a:cs typeface="Times New Roman" pitchFamily="18" charset="0"/>
            </a:endParaRPr>
          </a:p>
          <a:p>
            <a:pPr marL="82550" lvl="0" indent="0" algn="just" defTabSz="361950">
              <a:lnSpc>
                <a:spcPts val="1100"/>
              </a:lnSpc>
              <a:spcBef>
                <a:spcPts val="0"/>
              </a:spcBef>
              <a:buClr>
                <a:srgbClr val="3891A7"/>
              </a:buClr>
              <a:buNone/>
            </a:pPr>
            <a:endParaRPr lang="ru-RU" sz="1600" dirty="0">
              <a:solidFill>
                <a:prstClr val="black"/>
              </a:solidFill>
              <a:latin typeface="Times New Roman" pitchFamily="18" charset="0"/>
              <a:cs typeface="Times New Roman" pitchFamily="18" charset="0"/>
            </a:endParaRPr>
          </a:p>
          <a:p>
            <a:pPr marL="82550" lvl="0" indent="0" algn="just" defTabSz="361950">
              <a:lnSpc>
                <a:spcPts val="1100"/>
              </a:lnSpc>
              <a:spcBef>
                <a:spcPts val="0"/>
              </a:spcBef>
              <a:buClr>
                <a:srgbClr val="3891A7"/>
              </a:buClr>
              <a:buNone/>
            </a:pPr>
            <a:r>
              <a:rPr lang="ru-RU" sz="1600" dirty="0" smtClean="0">
                <a:solidFill>
                  <a:prstClr val="black"/>
                </a:solidFill>
                <a:latin typeface="Times New Roman" pitchFamily="18" charset="0"/>
                <a:cs typeface="Times New Roman" pitchFamily="18" charset="0"/>
              </a:rPr>
              <a:t>По </a:t>
            </a:r>
            <a:r>
              <a:rPr lang="ru-RU" sz="1600" dirty="0">
                <a:solidFill>
                  <a:prstClr val="black"/>
                </a:solidFill>
                <a:latin typeface="Times New Roman" pitchFamily="18" charset="0"/>
                <a:cs typeface="Times New Roman" pitchFamily="18" charset="0"/>
              </a:rPr>
              <a:t>сигналу оповещения об угрозе наводнения и об эвакуации безотлагательно, в установленном порядке выходите (выезжайте) из опасной зоны возможного катастрофического затопления в назначенный безопасный район или на возвышенные участки местности, захватив с собой документы, ценности, необходимые вещи и двухсуточный запас непортящихся продуктов питания. В конечном пункте эвакуации зарегистрируйтесь.</a:t>
            </a:r>
          </a:p>
          <a:p>
            <a:pPr marL="82550" lvl="0" indent="0" algn="just" defTabSz="361950">
              <a:lnSpc>
                <a:spcPts val="1100"/>
              </a:lnSpc>
              <a:spcBef>
                <a:spcPts val="0"/>
              </a:spcBef>
              <a:buClr>
                <a:srgbClr val="3891A7"/>
              </a:buClr>
              <a:buNone/>
            </a:pPr>
            <a:r>
              <a:rPr lang="ru-RU" sz="1600" dirty="0">
                <a:solidFill>
                  <a:prstClr val="black"/>
                </a:solidFill>
                <a:latin typeface="Times New Roman" pitchFamily="18" charset="0"/>
                <a:cs typeface="Times New Roman" pitchFamily="18" charset="0"/>
              </a:rPr>
              <a:t>	Перед уходом из дома выключите электричество и газ, погасите огонь в отопительных печах, закрепите все плавучие предметы, находящиеся вне зданий, или разместите их в подсобных помещениях. Если позволяет время, ценные домашние вещи переместите на верхние этажи или на чердак жилого дома. Закройте окна и двери, при необходимости и наличии времени забейте снаружи досками (щитами) окна и двери первых этажей. При отсутствии организованной эвакуации, до прибытия помощи или спада воды, находитесь на верхних этажах и крышах зданий, на деревьях или других возвышающихся предметах. При этом постоянно подавайте сигнал бедствия: днем – вывешиванием или размахиванием хорошо видимым полотнищем, подбитым к древку, а в темное время – световым сигналом и периодически голосом. При подходе спасателей спокойно, без паники и суеты, с соблюдением мер предосторожности, переходите в плавательное средство. При этом неукоснительно соблюдайте требования спасателей, не допускайте перегрузки </a:t>
            </a:r>
            <a:r>
              <a:rPr lang="ru-RU" sz="1600" dirty="0" err="1">
                <a:solidFill>
                  <a:prstClr val="black"/>
                </a:solidFill>
                <a:latin typeface="Times New Roman" pitchFamily="18" charset="0"/>
                <a:cs typeface="Times New Roman" pitchFamily="18" charset="0"/>
              </a:rPr>
              <a:t>плавсредств</a:t>
            </a:r>
            <a:r>
              <a:rPr lang="ru-RU" sz="1600" dirty="0">
                <a:solidFill>
                  <a:prstClr val="black"/>
                </a:solidFill>
                <a:latin typeface="Times New Roman" pitchFamily="18" charset="0"/>
                <a:cs typeface="Times New Roman" pitchFamily="18" charset="0"/>
              </a:rPr>
              <a:t>. Во время движения не покидайте установленных мест, не садитесь на борта, строго выполняйте требования экипажа. Самостоятельно выбираться из затопленного района рекомендуется только при наличии таких серьезных причин, как необходимость оказания медицинской помощи пострадавшим, продолжающийся подъем уровня воды при угрозе затопления верхних этажей (чердака). При этом необходимо иметь надежное плавательное средство и знать направление движения. В ходе самостоятельного выдвижения не прекращайте подавать сигнал бедствия. 	Оказывайте помощь людям, плывущим в воде и утопающим.</a:t>
            </a:r>
            <a:endParaRPr lang="ru-RU" sz="1600" dirty="0">
              <a:solidFill>
                <a:srgbClr val="FF0000"/>
              </a:solidFill>
              <a:latin typeface="Times New Roman" pitchFamily="18" charset="0"/>
              <a:cs typeface="Times New Roman" pitchFamily="18" charset="0"/>
            </a:endParaRPr>
          </a:p>
          <a:p>
            <a:endParaRPr lang="ru-RU" sz="1600" dirty="0"/>
          </a:p>
        </p:txBody>
      </p:sp>
      <p:pic>
        <p:nvPicPr>
          <p:cNvPr id="7170" name="Picture 2" descr="http://www.clipartsuggest.com/images/730/http-4-bp-blogspot-com-6oemcgfhtbc-t0cg-t4-fyi-aaaaaaaaar8-ifOGWq-clipart.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3528" y="4077072"/>
            <a:ext cx="4067175" cy="2562226"/>
          </a:xfrm>
          <a:prstGeom prst="rect">
            <a:avLst/>
          </a:prstGeom>
          <a:noFill/>
          <a:extLst>
            <a:ext uri="{909E8E84-426E-40DD-AFC4-6F175D3DCCD1}">
              <a14:hiddenFill xmlns:a14="http://schemas.microsoft.com/office/drawing/2010/main" xmlns="">
                <a:solidFill>
                  <a:srgbClr val="FFFFFF"/>
                </a:solidFill>
              </a14:hiddenFill>
            </a:ext>
          </a:extLst>
        </p:spPr>
      </p:pic>
      <p:pic>
        <p:nvPicPr>
          <p:cNvPr id="7172" name="Picture 4" descr="http://ajt-ventures.com/wp-content/uploads/2014/06/Florida-Flood-Insurance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88024" y="4137967"/>
            <a:ext cx="4117107" cy="250133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018111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331640" y="116632"/>
            <a:ext cx="7499350" cy="3565376"/>
          </a:xfrm>
        </p:spPr>
        <p:txBody>
          <a:bodyPr/>
          <a:lstStyle/>
          <a:p>
            <a:pPr marL="82550" lvl="0" indent="0" algn="ctr">
              <a:lnSpc>
                <a:spcPts val="1100"/>
              </a:lnSpc>
              <a:spcBef>
                <a:spcPts val="0"/>
              </a:spcBef>
              <a:buClr>
                <a:srgbClr val="3891A7"/>
              </a:buClr>
              <a:buNone/>
            </a:pPr>
            <a:r>
              <a:rPr lang="ru-RU" sz="1600" b="1" dirty="0">
                <a:solidFill>
                  <a:srgbClr val="FF0000"/>
                </a:solidFill>
                <a:latin typeface="Times New Roman" pitchFamily="18" charset="0"/>
                <a:cs typeface="Times New Roman" pitchFamily="18" charset="0"/>
              </a:rPr>
              <a:t>ЕСЛИ ТОНЕТ ЧЕЛОВЕК</a:t>
            </a:r>
            <a:endParaRPr lang="ru-RU" sz="1600" dirty="0">
              <a:solidFill>
                <a:srgbClr val="FF0000"/>
              </a:solidFill>
              <a:latin typeface="Times New Roman" pitchFamily="18" charset="0"/>
              <a:cs typeface="Times New Roman" pitchFamily="18" charset="0"/>
            </a:endParaRPr>
          </a:p>
          <a:p>
            <a:pPr marL="82550" lvl="0" indent="0" algn="just" defTabSz="361950">
              <a:lnSpc>
                <a:spcPts val="1100"/>
              </a:lnSpc>
              <a:spcBef>
                <a:spcPts val="0"/>
              </a:spcBef>
              <a:buClr>
                <a:srgbClr val="3891A7"/>
              </a:buClr>
              <a:buNone/>
            </a:pPr>
            <a:r>
              <a:rPr lang="ru-RU" sz="1600" dirty="0">
                <a:solidFill>
                  <a:prstClr val="black"/>
                </a:solidFill>
                <a:latin typeface="Times New Roman" pitchFamily="18" charset="0"/>
                <a:cs typeface="Times New Roman" pitchFamily="18" charset="0"/>
              </a:rPr>
              <a:t>	Бросьте тонущему человеку плавающий предмет, ободрите его, позовите помощь. Добираясь до пострадавшего вплавь учтите течение реки. Если тонущий не контролирует свои действия, подплывите к нему сзади и, захватив его за волосы, буксируйте к берегу.</a:t>
            </a:r>
          </a:p>
          <a:p>
            <a:pPr marL="82550" lvl="0" indent="0" algn="ctr">
              <a:lnSpc>
                <a:spcPts val="1100"/>
              </a:lnSpc>
              <a:spcBef>
                <a:spcPts val="0"/>
              </a:spcBef>
              <a:buClr>
                <a:srgbClr val="3891A7"/>
              </a:buClr>
              <a:buNone/>
            </a:pPr>
            <a:endParaRPr lang="ru-RU" sz="1600" b="1" dirty="0" smtClean="0">
              <a:solidFill>
                <a:srgbClr val="FF0000"/>
              </a:solidFill>
              <a:latin typeface="Times New Roman" pitchFamily="18" charset="0"/>
              <a:cs typeface="Times New Roman" pitchFamily="18" charset="0"/>
            </a:endParaRPr>
          </a:p>
          <a:p>
            <a:pPr marL="82550" lvl="0" indent="0" algn="ctr">
              <a:lnSpc>
                <a:spcPts val="1100"/>
              </a:lnSpc>
              <a:spcBef>
                <a:spcPts val="0"/>
              </a:spcBef>
              <a:buClr>
                <a:srgbClr val="3891A7"/>
              </a:buClr>
              <a:buNone/>
            </a:pPr>
            <a:endParaRPr lang="ru-RU" sz="1600" b="1" dirty="0">
              <a:solidFill>
                <a:srgbClr val="FF0000"/>
              </a:solidFill>
              <a:latin typeface="Times New Roman" pitchFamily="18" charset="0"/>
              <a:cs typeface="Times New Roman" pitchFamily="18" charset="0"/>
            </a:endParaRPr>
          </a:p>
          <a:p>
            <a:pPr marL="82550" lvl="0" indent="0" algn="ctr">
              <a:lnSpc>
                <a:spcPts val="1100"/>
              </a:lnSpc>
              <a:spcBef>
                <a:spcPts val="0"/>
              </a:spcBef>
              <a:buClr>
                <a:srgbClr val="3891A7"/>
              </a:buClr>
              <a:buNone/>
            </a:pPr>
            <a:endParaRPr lang="ru-RU" sz="1600" b="1" dirty="0" smtClean="0">
              <a:solidFill>
                <a:srgbClr val="FF0000"/>
              </a:solidFill>
              <a:latin typeface="Times New Roman" pitchFamily="18" charset="0"/>
              <a:cs typeface="Times New Roman" pitchFamily="18" charset="0"/>
            </a:endParaRPr>
          </a:p>
          <a:p>
            <a:pPr marL="82550" lvl="0" indent="0" algn="ctr">
              <a:lnSpc>
                <a:spcPts val="1100"/>
              </a:lnSpc>
              <a:spcBef>
                <a:spcPts val="0"/>
              </a:spcBef>
              <a:buClr>
                <a:srgbClr val="3891A7"/>
              </a:buClr>
              <a:buNone/>
            </a:pPr>
            <a:endParaRPr lang="ru-RU" sz="1600" b="1" dirty="0">
              <a:solidFill>
                <a:srgbClr val="FF0000"/>
              </a:solidFill>
              <a:latin typeface="Times New Roman" pitchFamily="18" charset="0"/>
              <a:cs typeface="Times New Roman" pitchFamily="18" charset="0"/>
            </a:endParaRPr>
          </a:p>
          <a:p>
            <a:pPr marL="82550" lvl="0" indent="0" algn="ctr">
              <a:lnSpc>
                <a:spcPts val="1100"/>
              </a:lnSpc>
              <a:spcBef>
                <a:spcPts val="0"/>
              </a:spcBef>
              <a:buClr>
                <a:srgbClr val="3891A7"/>
              </a:buClr>
              <a:buNone/>
            </a:pPr>
            <a:endParaRPr lang="ru-RU" sz="1600" b="1" dirty="0" smtClean="0">
              <a:solidFill>
                <a:srgbClr val="FF0000"/>
              </a:solidFill>
              <a:latin typeface="Times New Roman" pitchFamily="18" charset="0"/>
              <a:cs typeface="Times New Roman" pitchFamily="18" charset="0"/>
            </a:endParaRPr>
          </a:p>
          <a:p>
            <a:pPr marL="82550" lvl="0" indent="0" algn="ctr">
              <a:lnSpc>
                <a:spcPts val="1100"/>
              </a:lnSpc>
              <a:spcBef>
                <a:spcPts val="0"/>
              </a:spcBef>
              <a:buClr>
                <a:srgbClr val="3891A7"/>
              </a:buClr>
              <a:buNone/>
            </a:pPr>
            <a:endParaRPr lang="ru-RU" sz="1600" b="1" dirty="0">
              <a:solidFill>
                <a:srgbClr val="FF0000"/>
              </a:solidFill>
              <a:latin typeface="Times New Roman" pitchFamily="18" charset="0"/>
              <a:cs typeface="Times New Roman" pitchFamily="18" charset="0"/>
            </a:endParaRPr>
          </a:p>
          <a:p>
            <a:pPr marL="82550" lvl="0" indent="0" algn="ctr">
              <a:lnSpc>
                <a:spcPts val="1100"/>
              </a:lnSpc>
              <a:spcBef>
                <a:spcPts val="0"/>
              </a:spcBef>
              <a:buClr>
                <a:srgbClr val="3891A7"/>
              </a:buClr>
              <a:buNone/>
            </a:pPr>
            <a:endParaRPr lang="ru-RU" sz="1600" b="1" dirty="0" smtClean="0">
              <a:solidFill>
                <a:srgbClr val="FF0000"/>
              </a:solidFill>
              <a:latin typeface="Times New Roman" pitchFamily="18" charset="0"/>
              <a:cs typeface="Times New Roman" pitchFamily="18" charset="0"/>
            </a:endParaRPr>
          </a:p>
          <a:p>
            <a:pPr marL="82550" lvl="0" indent="0" algn="ctr">
              <a:lnSpc>
                <a:spcPts val="1100"/>
              </a:lnSpc>
              <a:spcBef>
                <a:spcPts val="0"/>
              </a:spcBef>
              <a:buClr>
                <a:srgbClr val="3891A7"/>
              </a:buClr>
              <a:buNone/>
            </a:pPr>
            <a:endParaRPr lang="ru-RU" sz="1600" b="1" dirty="0">
              <a:solidFill>
                <a:srgbClr val="FF0000"/>
              </a:solidFill>
              <a:latin typeface="Times New Roman" pitchFamily="18" charset="0"/>
              <a:cs typeface="Times New Roman" pitchFamily="18" charset="0"/>
            </a:endParaRPr>
          </a:p>
          <a:p>
            <a:pPr marL="82550" lvl="0" indent="0" algn="ctr">
              <a:lnSpc>
                <a:spcPts val="1100"/>
              </a:lnSpc>
              <a:spcBef>
                <a:spcPts val="0"/>
              </a:spcBef>
              <a:buClr>
                <a:srgbClr val="3891A7"/>
              </a:buClr>
              <a:buNone/>
            </a:pPr>
            <a:r>
              <a:rPr lang="ru-RU" sz="1600" b="1" dirty="0" smtClean="0">
                <a:solidFill>
                  <a:srgbClr val="FF0000"/>
                </a:solidFill>
                <a:latin typeface="Times New Roman" pitchFamily="18" charset="0"/>
                <a:cs typeface="Times New Roman" pitchFamily="18" charset="0"/>
              </a:rPr>
              <a:t>КАК </a:t>
            </a:r>
            <a:r>
              <a:rPr lang="ru-RU" sz="1600" b="1" dirty="0">
                <a:solidFill>
                  <a:srgbClr val="FF0000"/>
                </a:solidFill>
                <a:latin typeface="Times New Roman" pitchFamily="18" charset="0"/>
                <a:cs typeface="Times New Roman" pitchFamily="18" charset="0"/>
              </a:rPr>
              <a:t>ДЕЙСТВОВАТЬ ПОСЛЕ НАВОДНЕНИЯ</a:t>
            </a:r>
            <a:endParaRPr lang="ru-RU" sz="1600" dirty="0">
              <a:solidFill>
                <a:srgbClr val="FF0000"/>
              </a:solidFill>
              <a:latin typeface="Times New Roman" pitchFamily="18" charset="0"/>
              <a:cs typeface="Times New Roman" pitchFamily="18" charset="0"/>
            </a:endParaRPr>
          </a:p>
          <a:p>
            <a:pPr marL="82550" lvl="0" indent="0" algn="just" defTabSz="361950">
              <a:lnSpc>
                <a:spcPts val="1100"/>
              </a:lnSpc>
              <a:spcBef>
                <a:spcPts val="0"/>
              </a:spcBef>
              <a:buClr>
                <a:srgbClr val="3891A7"/>
              </a:buClr>
              <a:buNone/>
            </a:pPr>
            <a:r>
              <a:rPr lang="ru-RU" sz="1600" dirty="0">
                <a:solidFill>
                  <a:prstClr val="black"/>
                </a:solidFill>
                <a:latin typeface="Times New Roman" pitchFamily="18" charset="0"/>
                <a:cs typeface="Times New Roman" pitchFamily="18" charset="0"/>
              </a:rPr>
              <a:t>	Перед тем, как войти в здание проверьте, не угрожает ли оно обрушением или падением какого-либо предмета. 	Проветрите здание (для удаления накопившихся газов). Не включайте электроосвещение, не пользуйтесь источниками открытого огня, не зажигайте спичек до полного проветривания помещения и проверки исправности системы газоснабжения. Проверьте исправность электропроводки, трубопроводов газоснабжения, водопровода и канализации. Не пользуйтесь ими до тех пор, пока не убедитесь в их исправности с помощью специалистов. Для просушивания помещений откройте все двери и окна, уберите грязь с пола и стен, откачайте воду из подвалов. Не употребляйте пищевые продукты, которые были в контакте с водой. Организуйте очистку колодцев от нанесенной грязи и удалите из них воду.</a:t>
            </a:r>
          </a:p>
          <a:p>
            <a:endParaRPr lang="ru-RU" sz="1600" dirty="0"/>
          </a:p>
        </p:txBody>
      </p:sp>
      <p:sp>
        <p:nvSpPr>
          <p:cNvPr id="4" name="AutoShape 2" descr="https://static7.depositphotos.com/1238677/724/i/950/depositphotos_7243810-stock-photo-flooded-homes.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4" descr="https://static7.depositphotos.com/1238677/724/i/950/depositphotos_7243810-stock-photo-flooded-homes.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8197" name="Picture 5"/>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07975" y="3933056"/>
            <a:ext cx="4307012" cy="24407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9" name="Picture 7" descr="http://static9.depositphotos.com/1007989/1112/i/950/depositphotos_11129680-Man-Helping-a-Drowning-Ma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92080" y="3789040"/>
            <a:ext cx="3240360" cy="288032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620395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duotone>
              <a:prstClr val="black"/>
              <a:schemeClr val="accent4">
                <a:tint val="45000"/>
                <a:satMod val="400000"/>
              </a:schemeClr>
            </a:duotone>
            <a:extLst>
              <a:ext uri="{BEBA8EAE-BF5A-486C-A8C5-ECC9F3942E4B}">
                <a14:imgProps xmlns:a14="http://schemas.microsoft.com/office/drawing/2010/main" xmlns="">
                  <a14:imgLayer r:embed="rId3">
                    <a14:imgEffect>
                      <a14:sharpenSoften amount="100000"/>
                    </a14:imgEffect>
                  </a14:imgLayer>
                </a14:imgProps>
              </a:ext>
            </a:extLst>
          </a:blip>
          <a:tile tx="0" ty="0" sx="90000" sy="90000" flip="xy"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1640" y="0"/>
            <a:ext cx="7499350" cy="404664"/>
          </a:xfrm>
        </p:spPr>
        <p:txBody>
          <a:bodyPr>
            <a:noAutofit/>
          </a:bodyPr>
          <a:lstStyle/>
          <a:p>
            <a:pPr algn="ctr"/>
            <a:r>
              <a:rPr lang="ru-RU" sz="2800" b="1" dirty="0" smtClean="0">
                <a:solidFill>
                  <a:srgbClr val="FF0000"/>
                </a:solidFill>
                <a:latin typeface="Times New Roman" pitchFamily="18" charset="0"/>
                <a:cs typeface="Times New Roman" pitchFamily="18" charset="0"/>
              </a:rPr>
              <a:t/>
            </a:r>
            <a:br>
              <a:rPr lang="ru-RU" sz="2800" b="1" dirty="0" smtClean="0">
                <a:solidFill>
                  <a:srgbClr val="FF0000"/>
                </a:solidFill>
                <a:latin typeface="Times New Roman" pitchFamily="18" charset="0"/>
                <a:cs typeface="Times New Roman" pitchFamily="18" charset="0"/>
              </a:rPr>
            </a:br>
            <a:r>
              <a:rPr lang="ru-RU" sz="2800" b="1" dirty="0" smtClean="0">
                <a:solidFill>
                  <a:srgbClr val="FF0000"/>
                </a:solidFill>
                <a:latin typeface="Times New Roman" pitchFamily="18" charset="0"/>
                <a:cs typeface="Times New Roman" pitchFamily="18" charset="0"/>
              </a:rPr>
              <a:t>Ураган</a:t>
            </a:r>
            <a:r>
              <a:rPr lang="ru-RU" sz="2800" b="1" dirty="0">
                <a:solidFill>
                  <a:srgbClr val="FF0000"/>
                </a:solidFill>
                <a:latin typeface="Times New Roman" pitchFamily="18" charset="0"/>
                <a:cs typeface="Times New Roman" pitchFamily="18" charset="0"/>
              </a:rPr>
              <a:t>, буря, смерч</a:t>
            </a:r>
            <a:br>
              <a:rPr lang="ru-RU" sz="2800" b="1" dirty="0">
                <a:solidFill>
                  <a:srgbClr val="FF0000"/>
                </a:solidFill>
                <a:latin typeface="Times New Roman" pitchFamily="18" charset="0"/>
                <a:cs typeface="Times New Roman" pitchFamily="18" charset="0"/>
              </a:rPr>
            </a:br>
            <a:endParaRPr lang="ru-RU" sz="2800" dirty="0">
              <a:solidFill>
                <a:srgbClr val="FF0000"/>
              </a:solidFill>
              <a:latin typeface="Times New Roman" pitchFamily="18" charset="0"/>
              <a:cs typeface="Times New Roman" pitchFamily="18" charset="0"/>
            </a:endParaRPr>
          </a:p>
        </p:txBody>
      </p:sp>
      <p:sp>
        <p:nvSpPr>
          <p:cNvPr id="3" name="Объект 2"/>
          <p:cNvSpPr>
            <a:spLocks noGrp="1"/>
          </p:cNvSpPr>
          <p:nvPr>
            <p:ph idx="1"/>
          </p:nvPr>
        </p:nvSpPr>
        <p:spPr>
          <a:xfrm>
            <a:off x="3347864" y="489979"/>
            <a:ext cx="5652939" cy="7187493"/>
          </a:xfrm>
        </p:spPr>
        <p:txBody>
          <a:bodyPr>
            <a:noAutofit/>
          </a:bodyPr>
          <a:lstStyle/>
          <a:p>
            <a:pPr marL="82550" indent="0" algn="just" defTabSz="361950">
              <a:lnSpc>
                <a:spcPts val="1200"/>
              </a:lnSpc>
              <a:spcBef>
                <a:spcPts val="0"/>
              </a:spcBef>
              <a:buNone/>
            </a:pPr>
            <a:r>
              <a:rPr lang="ru-RU" sz="1200" b="1" dirty="0" smtClean="0">
                <a:latin typeface="Times New Roman" pitchFamily="18" charset="0"/>
                <a:cs typeface="Times New Roman" pitchFamily="18" charset="0"/>
              </a:rPr>
              <a:t>	</a:t>
            </a:r>
            <a:r>
              <a:rPr lang="ru-RU" sz="1400" b="1" dirty="0" smtClean="0">
                <a:latin typeface="Times New Roman" pitchFamily="18" charset="0"/>
                <a:cs typeface="Times New Roman" pitchFamily="18" charset="0"/>
              </a:rPr>
              <a:t>УРАГАН </a:t>
            </a:r>
            <a:r>
              <a:rPr lang="ru-RU" sz="1400" b="1" dirty="0">
                <a:latin typeface="Times New Roman" pitchFamily="18" charset="0"/>
                <a:cs typeface="Times New Roman" pitchFamily="18" charset="0"/>
              </a:rPr>
              <a:t>– это атмосферный вихрь больших размеров со скоростью ветра до 120 км/ч, а в приземном слое – до 200 </a:t>
            </a:r>
            <a:r>
              <a:rPr lang="ru-RU" sz="1400" b="1" dirty="0" smtClean="0">
                <a:latin typeface="Times New Roman" pitchFamily="18" charset="0"/>
                <a:cs typeface="Times New Roman" pitchFamily="18" charset="0"/>
              </a:rPr>
              <a:t>км/ч.</a:t>
            </a:r>
          </a:p>
          <a:p>
            <a:pPr marL="82550" indent="0" algn="just" defTabSz="361950">
              <a:lnSpc>
                <a:spcPts val="1200"/>
              </a:lnSpc>
              <a:buNone/>
            </a:pPr>
            <a:r>
              <a:rPr lang="ru-RU" sz="1400" b="1" dirty="0" smtClean="0">
                <a:latin typeface="Times New Roman" pitchFamily="18" charset="0"/>
                <a:cs typeface="Times New Roman" pitchFamily="18" charset="0"/>
              </a:rPr>
              <a:t>	БУРЯ </a:t>
            </a:r>
            <a:r>
              <a:rPr lang="ru-RU" sz="1400" b="1" dirty="0">
                <a:latin typeface="Times New Roman" pitchFamily="18" charset="0"/>
                <a:cs typeface="Times New Roman" pitchFamily="18" charset="0"/>
              </a:rPr>
              <a:t>– длительный, очень сильный ветер со скоростью более 20 м/с</a:t>
            </a:r>
            <a:r>
              <a:rPr lang="ru-RU" sz="1400" b="1"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наблюдается </a:t>
            </a:r>
            <a:r>
              <a:rPr lang="ru-RU" sz="1400" dirty="0">
                <a:latin typeface="Times New Roman" pitchFamily="18" charset="0"/>
                <a:cs typeface="Times New Roman" pitchFamily="18" charset="0"/>
              </a:rPr>
              <a:t>обычно при прохождении циклона и сопровождается сильным волнением на море и разрушениями на суше</a:t>
            </a:r>
            <a:r>
              <a:rPr lang="ru-RU" sz="1400" dirty="0" smtClean="0">
                <a:latin typeface="Times New Roman" pitchFamily="18" charset="0"/>
                <a:cs typeface="Times New Roman" pitchFamily="18" charset="0"/>
              </a:rPr>
              <a:t>.</a:t>
            </a:r>
            <a:endParaRPr lang="ru-RU" sz="1400" dirty="0">
              <a:latin typeface="Times New Roman" pitchFamily="18" charset="0"/>
              <a:cs typeface="Times New Roman" pitchFamily="18" charset="0"/>
            </a:endParaRPr>
          </a:p>
          <a:p>
            <a:pPr marL="82550" indent="0" algn="just" defTabSz="361950">
              <a:lnSpc>
                <a:spcPts val="1200"/>
              </a:lnSpc>
              <a:buNone/>
            </a:pPr>
            <a:r>
              <a:rPr lang="ru-RU" sz="1400" b="1" dirty="0" smtClean="0">
                <a:latin typeface="Times New Roman" pitchFamily="18" charset="0"/>
                <a:cs typeface="Times New Roman" pitchFamily="18" charset="0"/>
              </a:rPr>
              <a:t>	СМЕРЧ </a:t>
            </a:r>
            <a:r>
              <a:rPr lang="ru-RU" sz="1400" b="1" dirty="0">
                <a:latin typeface="Times New Roman" pitchFamily="18" charset="0"/>
                <a:cs typeface="Times New Roman" pitchFamily="18" charset="0"/>
              </a:rPr>
              <a:t>– атмосферный вихрь, возникающий в грозовом облаке и распространяющийся вниз, часто до самой поверхности Земли в виде темного облачного рукава или хобота диаметром в десятки и сотни метров</a:t>
            </a:r>
            <a:r>
              <a:rPr lang="ru-RU" sz="1400" b="1"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Существует </a:t>
            </a:r>
            <a:r>
              <a:rPr lang="ru-RU" sz="1400" dirty="0">
                <a:latin typeface="Times New Roman" pitchFamily="18" charset="0"/>
                <a:cs typeface="Times New Roman" pitchFamily="18" charset="0"/>
              </a:rPr>
              <a:t>недолго, перемещаясь вместе с облаком.</a:t>
            </a:r>
          </a:p>
          <a:p>
            <a:pPr marL="82550" indent="0" algn="just" defTabSz="266700">
              <a:lnSpc>
                <a:spcPts val="1100"/>
              </a:lnSpc>
              <a:buNone/>
            </a:pPr>
            <a:r>
              <a:rPr lang="ru-RU" sz="1400" dirty="0" smtClean="0">
                <a:latin typeface="Times New Roman" pitchFamily="18" charset="0"/>
                <a:cs typeface="Times New Roman" pitchFamily="18" charset="0"/>
              </a:rPr>
              <a:t>		Основными </a:t>
            </a:r>
            <a:r>
              <a:rPr lang="ru-RU" sz="1400" dirty="0">
                <a:latin typeface="Times New Roman" pitchFamily="18" charset="0"/>
                <a:cs typeface="Times New Roman" pitchFamily="18" charset="0"/>
              </a:rPr>
              <a:t>признаками возникновения ураганов, бурь и смерчей являются: усиление скорости ветра и резкое падение атмосферного давления; ливневые дожди и штормовой нагон воды; бурное выпадение снега и грунтовой пыли.</a:t>
            </a:r>
          </a:p>
          <a:p>
            <a:pPr marL="82550" indent="0" algn="just" defTabSz="361950">
              <a:lnSpc>
                <a:spcPts val="1100"/>
              </a:lnSpc>
              <a:spcBef>
                <a:spcPts val="0"/>
              </a:spcBef>
              <a:buNone/>
            </a:pPr>
            <a:r>
              <a:rPr lang="ru-RU" sz="1400" dirty="0" smtClean="0">
                <a:latin typeface="Times New Roman" pitchFamily="18" charset="0"/>
                <a:cs typeface="Times New Roman" pitchFamily="18" charset="0"/>
              </a:rPr>
              <a:t>	Если </a:t>
            </a:r>
            <a:r>
              <a:rPr lang="ru-RU" sz="1400" dirty="0">
                <a:latin typeface="Times New Roman" pitchFamily="18" charset="0"/>
                <a:cs typeface="Times New Roman" pitchFamily="18" charset="0"/>
              </a:rPr>
              <a:t>Вы проживаете в районе, подверженном воздействию ураганов, бурь и </a:t>
            </a:r>
            <a:r>
              <a:rPr lang="ru-RU" sz="1400" dirty="0" smtClean="0">
                <a:latin typeface="Times New Roman" pitchFamily="18" charset="0"/>
                <a:cs typeface="Times New Roman" pitchFamily="18" charset="0"/>
              </a:rPr>
              <a:t>смерчей, </a:t>
            </a:r>
            <a:r>
              <a:rPr lang="ru-RU" sz="1400" dirty="0">
                <a:latin typeface="Times New Roman" pitchFamily="18" charset="0"/>
                <a:cs typeface="Times New Roman" pitchFamily="18" charset="0"/>
              </a:rPr>
              <a:t>ознакомьтесь </a:t>
            </a:r>
            <a:r>
              <a:rPr lang="ru-RU" sz="1400" dirty="0" smtClean="0">
                <a:latin typeface="Times New Roman" pitchFamily="18" charset="0"/>
                <a:cs typeface="Times New Roman" pitchFamily="18" charset="0"/>
              </a:rPr>
              <a:t>с: сигналами </a:t>
            </a:r>
            <a:r>
              <a:rPr lang="ru-RU" sz="1400" dirty="0">
                <a:latin typeface="Times New Roman" pitchFamily="18" charset="0"/>
                <a:cs typeface="Times New Roman" pitchFamily="18" charset="0"/>
              </a:rPr>
              <a:t>оповещения о приближающемся данном стихийном </a:t>
            </a:r>
            <a:r>
              <a:rPr lang="ru-RU" sz="1400" dirty="0" smtClean="0">
                <a:latin typeface="Times New Roman" pitchFamily="18" charset="0"/>
                <a:cs typeface="Times New Roman" pitchFamily="18" charset="0"/>
              </a:rPr>
              <a:t>бедствии; способами </a:t>
            </a:r>
            <a:r>
              <a:rPr lang="ru-RU" sz="1400" dirty="0">
                <a:latin typeface="Times New Roman" pitchFamily="18" charset="0"/>
                <a:cs typeface="Times New Roman" pitchFamily="18" charset="0"/>
              </a:rPr>
              <a:t>защиты людей и повышения устойчивости зданий (сооружений) к воздействию ураганного ветра и штормового нагона </a:t>
            </a:r>
            <a:r>
              <a:rPr lang="ru-RU" sz="1400" dirty="0" smtClean="0">
                <a:latin typeface="Times New Roman" pitchFamily="18" charset="0"/>
                <a:cs typeface="Times New Roman" pitchFamily="18" charset="0"/>
              </a:rPr>
              <a:t>воды; правилами </a:t>
            </a:r>
            <a:r>
              <a:rPr lang="ru-RU" sz="1400" dirty="0">
                <a:latin typeface="Times New Roman" pitchFamily="18" charset="0"/>
                <a:cs typeface="Times New Roman" pitchFamily="18" charset="0"/>
              </a:rPr>
              <a:t>поведения людей при наступлении ураганов, снежных и песчаных бурь, </a:t>
            </a:r>
            <a:r>
              <a:rPr lang="ru-RU" sz="1400" dirty="0" smtClean="0">
                <a:latin typeface="Times New Roman" pitchFamily="18" charset="0"/>
                <a:cs typeface="Times New Roman" pitchFamily="18" charset="0"/>
              </a:rPr>
              <a:t>смерчей; способами </a:t>
            </a:r>
            <a:r>
              <a:rPr lang="ru-RU" sz="1400" dirty="0">
                <a:latin typeface="Times New Roman" pitchFamily="18" charset="0"/>
                <a:cs typeface="Times New Roman" pitchFamily="18" charset="0"/>
              </a:rPr>
              <a:t>и средствами ликвидации последствий ураганов, смерчей, штормового нагона воды, снежных и песчаных бурь, а также приемами оказания помощи пострадавшим, оказавшимся в завалах разрушенных зданий и </a:t>
            </a:r>
            <a:r>
              <a:rPr lang="ru-RU" sz="1400" dirty="0" smtClean="0">
                <a:latin typeface="Times New Roman" pitchFamily="18" charset="0"/>
                <a:cs typeface="Times New Roman" pitchFamily="18" charset="0"/>
              </a:rPr>
              <a:t>сооружений; местами </a:t>
            </a:r>
            <a:r>
              <a:rPr lang="ru-RU" sz="1400" dirty="0">
                <a:latin typeface="Times New Roman" pitchFamily="18" charset="0"/>
                <a:cs typeface="Times New Roman" pitchFamily="18" charset="0"/>
              </a:rPr>
              <a:t>укрытия в ближайших подвалах, убежищах или наиболее прочных и устойчивых зданиях членов вашей семьи, родственников и </a:t>
            </a:r>
            <a:r>
              <a:rPr lang="ru-RU" sz="1400" dirty="0" smtClean="0">
                <a:latin typeface="Times New Roman" pitchFamily="18" charset="0"/>
                <a:cs typeface="Times New Roman" pitchFamily="18" charset="0"/>
              </a:rPr>
              <a:t>соседей; путями </a:t>
            </a:r>
            <a:r>
              <a:rPr lang="ru-RU" sz="1400" dirty="0">
                <a:latin typeface="Times New Roman" pitchFamily="18" charset="0"/>
                <a:cs typeface="Times New Roman" pitchFamily="18" charset="0"/>
              </a:rPr>
              <a:t>выхода и районами размещения при организованной эвакуации из зон повышенной </a:t>
            </a:r>
            <a:r>
              <a:rPr lang="ru-RU" sz="1400" dirty="0" smtClean="0">
                <a:latin typeface="Times New Roman" pitchFamily="18" charset="0"/>
                <a:cs typeface="Times New Roman" pitchFamily="18" charset="0"/>
              </a:rPr>
              <a:t>опасности; адресами </a:t>
            </a:r>
            <a:r>
              <a:rPr lang="ru-RU" sz="1400" dirty="0">
                <a:latin typeface="Times New Roman" pitchFamily="18" charset="0"/>
                <a:cs typeface="Times New Roman" pitchFamily="18" charset="0"/>
              </a:rPr>
              <a:t>и телефонами управления ГО и ЧС, администрации и комиссии по чрезвычайным ситуациям Вашего населенного пункта.</a:t>
            </a:r>
          </a:p>
          <a:p>
            <a:pPr marL="82550" indent="0" algn="just" defTabSz="361950">
              <a:lnSpc>
                <a:spcPts val="1100"/>
              </a:lnSpc>
              <a:spcBef>
                <a:spcPts val="0"/>
              </a:spcBef>
              <a:buNone/>
            </a:pPr>
            <a:r>
              <a:rPr lang="ru-RU" sz="1400" dirty="0" smtClean="0">
                <a:latin typeface="Times New Roman" pitchFamily="18" charset="0"/>
                <a:cs typeface="Times New Roman" pitchFamily="18" charset="0"/>
              </a:rPr>
              <a:t>	После </a:t>
            </a:r>
            <a:r>
              <a:rPr lang="ru-RU" sz="1400" dirty="0">
                <a:latin typeface="Times New Roman" pitchFamily="18" charset="0"/>
                <a:cs typeface="Times New Roman" pitchFamily="18" charset="0"/>
              </a:rPr>
              <a:t>получения сигнала о штормовом предупреждении приступайте </a:t>
            </a:r>
            <a:r>
              <a:rPr lang="ru-RU" sz="1400" dirty="0" smtClean="0">
                <a:latin typeface="Times New Roman" pitchFamily="18" charset="0"/>
                <a:cs typeface="Times New Roman" pitchFamily="18" charset="0"/>
              </a:rPr>
              <a:t>к: укреплению </a:t>
            </a:r>
            <a:r>
              <a:rPr lang="ru-RU" sz="1400" dirty="0">
                <a:latin typeface="Times New Roman" pitchFamily="18" charset="0"/>
                <a:cs typeface="Times New Roman" pitchFamily="18" charset="0"/>
              </a:rPr>
              <a:t>крыши, печных и вентиляционных </a:t>
            </a:r>
            <a:r>
              <a:rPr lang="ru-RU" sz="1400" dirty="0" smtClean="0">
                <a:latin typeface="Times New Roman" pitchFamily="18" charset="0"/>
                <a:cs typeface="Times New Roman" pitchFamily="18" charset="0"/>
              </a:rPr>
              <a:t>труб; заделыванию </a:t>
            </a:r>
            <a:r>
              <a:rPr lang="ru-RU" sz="1400" dirty="0">
                <a:latin typeface="Times New Roman" pitchFamily="18" charset="0"/>
                <a:cs typeface="Times New Roman" pitchFamily="18" charset="0"/>
              </a:rPr>
              <a:t>окон в чердачных помещениях (ставнями, щитами из досок или фанеры</a:t>
            </a:r>
            <a:r>
              <a:rPr lang="ru-RU" sz="1400" dirty="0" smtClean="0">
                <a:latin typeface="Times New Roman" pitchFamily="18" charset="0"/>
                <a:cs typeface="Times New Roman" pitchFamily="18" charset="0"/>
              </a:rPr>
              <a:t>); освобождению </a:t>
            </a:r>
            <a:r>
              <a:rPr lang="ru-RU" sz="1400" dirty="0">
                <a:latin typeface="Times New Roman" pitchFamily="18" charset="0"/>
                <a:cs typeface="Times New Roman" pitchFamily="18" charset="0"/>
              </a:rPr>
              <a:t>балконов и территории двора от пожароопасных </a:t>
            </a:r>
            <a:r>
              <a:rPr lang="ru-RU" sz="1400" dirty="0" smtClean="0">
                <a:latin typeface="Times New Roman" pitchFamily="18" charset="0"/>
                <a:cs typeface="Times New Roman" pitchFamily="18" charset="0"/>
              </a:rPr>
              <a:t>предметов; к </a:t>
            </a:r>
            <a:r>
              <a:rPr lang="ru-RU" sz="1400" dirty="0">
                <a:latin typeface="Times New Roman" pitchFamily="18" charset="0"/>
                <a:cs typeface="Times New Roman" pitchFamily="18" charset="0"/>
              </a:rPr>
              <a:t>сбору запасов продуктов и воды на 2-3 суток на случай эвакуации в безопасный район, а также автономных источников освещения (фонарей, керосиновых ламп, свечей</a:t>
            </a:r>
            <a:r>
              <a:rPr lang="ru-RU" sz="1400" dirty="0" smtClean="0">
                <a:latin typeface="Times New Roman" pitchFamily="18" charset="0"/>
                <a:cs typeface="Times New Roman" pitchFamily="18" charset="0"/>
              </a:rPr>
              <a:t>); переходите </a:t>
            </a:r>
            <a:r>
              <a:rPr lang="ru-RU" sz="1400" dirty="0">
                <a:latin typeface="Times New Roman" pitchFamily="18" charset="0"/>
                <a:cs typeface="Times New Roman" pitchFamily="18" charset="0"/>
              </a:rPr>
              <a:t>из легких построек в более прочные здания или в защитные сооружения гражданской обороны.</a:t>
            </a:r>
          </a:p>
          <a:p>
            <a:pPr marL="82550" indent="0">
              <a:lnSpc>
                <a:spcPts val="1100"/>
              </a:lnSpc>
              <a:spcBef>
                <a:spcPts val="0"/>
              </a:spcBef>
              <a:buNone/>
            </a:pPr>
            <a:endParaRPr lang="ru-RU" sz="1200" dirty="0">
              <a:latin typeface="Times New Roman" pitchFamily="18" charset="0"/>
              <a:cs typeface="Times New Roman" pitchFamily="18" charset="0"/>
            </a:endParaRPr>
          </a:p>
        </p:txBody>
      </p:sp>
      <p:sp>
        <p:nvSpPr>
          <p:cNvPr id="4" name="Управляющая кнопка: назад 1">
            <a:hlinkClick r:id="" action="ppaction://noaction" highlightClick="1"/>
            <a:hlinkHover r:id="" action="ppaction://noaction"/>
          </p:cNvPr>
          <p:cNvSpPr>
            <a:spLocks noChangeArrowheads="1"/>
          </p:cNvSpPr>
          <p:nvPr/>
        </p:nvSpPr>
        <p:spPr bwMode="auto">
          <a:xfrm>
            <a:off x="34925" y="5661025"/>
            <a:ext cx="936625" cy="863600"/>
          </a:xfrm>
          <a:prstGeom prst="actionButtonBackPrevious">
            <a:avLst/>
          </a:prstGeom>
          <a:solidFill>
            <a:srgbClr val="FF0000"/>
          </a:solidFill>
          <a:ln w="9525" algn="ctr">
            <a:solidFill>
              <a:schemeClr val="tx1"/>
            </a:solidFill>
            <a:round/>
            <a:headEnd/>
            <a:tailEnd/>
          </a:ln>
        </p:spPr>
        <p:txBody>
          <a:bodyPr/>
          <a:lstStyle/>
          <a:p>
            <a:pPr eaLnBrk="0" hangingPunct="0"/>
            <a:endParaRPr lang="ru-RU">
              <a:solidFill>
                <a:prstClr val="black"/>
              </a:solidFill>
            </a:endParaRPr>
          </a:p>
        </p:txBody>
      </p:sp>
      <p:pic>
        <p:nvPicPr>
          <p:cNvPr id="9218" name="Picture 2" descr="http://99px.ru/sstorage/86/2015/03/image_861903151549212487875.gif"/>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107504" y="1124744"/>
            <a:ext cx="3277641" cy="33909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072524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067944" y="188640"/>
            <a:ext cx="4763046" cy="6336704"/>
          </a:xfrm>
        </p:spPr>
        <p:txBody>
          <a:bodyPr/>
          <a:lstStyle/>
          <a:p>
            <a:pPr marL="82550" lvl="0" indent="0" algn="ctr">
              <a:lnSpc>
                <a:spcPts val="1100"/>
              </a:lnSpc>
              <a:buClr>
                <a:srgbClr val="3891A7"/>
              </a:buClr>
              <a:buNone/>
            </a:pPr>
            <a:r>
              <a:rPr lang="ru-RU" sz="1200" b="1" dirty="0">
                <a:solidFill>
                  <a:srgbClr val="FF0000"/>
                </a:solidFill>
                <a:latin typeface="Times New Roman" pitchFamily="18" charset="0"/>
                <a:cs typeface="Times New Roman" pitchFamily="18" charset="0"/>
              </a:rPr>
              <a:t>КАК ДЕЙСТВОВАТЬ ВО ВРЕМЯ УРАГАНА, БУРИ, СМЕРЧА</a:t>
            </a:r>
            <a:endParaRPr lang="ru-RU" sz="1200" dirty="0">
              <a:solidFill>
                <a:srgbClr val="FF0000"/>
              </a:solidFill>
              <a:latin typeface="Times New Roman" pitchFamily="18" charset="0"/>
              <a:cs typeface="Times New Roman" pitchFamily="18" charset="0"/>
            </a:endParaRPr>
          </a:p>
          <a:p>
            <a:pPr marL="82550" lvl="0" indent="0" algn="just" defTabSz="361950">
              <a:lnSpc>
                <a:spcPts val="1100"/>
              </a:lnSpc>
              <a:spcBef>
                <a:spcPts val="0"/>
              </a:spcBef>
              <a:buClr>
                <a:srgbClr val="3891A7"/>
              </a:buClr>
              <a:buNone/>
            </a:pPr>
            <a:r>
              <a:rPr lang="ru-RU" sz="1200" dirty="0">
                <a:solidFill>
                  <a:prstClr val="black"/>
                </a:solidFill>
                <a:latin typeface="Times New Roman" pitchFamily="18" charset="0"/>
                <a:cs typeface="Times New Roman" pitchFamily="18" charset="0"/>
              </a:rPr>
              <a:t>	</a:t>
            </a:r>
            <a:endParaRPr lang="ru-RU" sz="1200" dirty="0" smtClean="0">
              <a:solidFill>
                <a:prstClr val="black"/>
              </a:solidFill>
              <a:latin typeface="Times New Roman" pitchFamily="18" charset="0"/>
              <a:cs typeface="Times New Roman" pitchFamily="18" charset="0"/>
            </a:endParaRPr>
          </a:p>
          <a:p>
            <a:pPr marL="82550" lvl="0" indent="0" algn="just" defTabSz="361950">
              <a:lnSpc>
                <a:spcPts val="1100"/>
              </a:lnSpc>
              <a:spcBef>
                <a:spcPts val="0"/>
              </a:spcBef>
              <a:buClr>
                <a:srgbClr val="3891A7"/>
              </a:buClr>
              <a:buNone/>
            </a:pPr>
            <a:endParaRPr lang="ru-RU" sz="1200" dirty="0">
              <a:solidFill>
                <a:prstClr val="black"/>
              </a:solidFill>
              <a:latin typeface="Times New Roman" pitchFamily="18" charset="0"/>
              <a:cs typeface="Times New Roman" pitchFamily="18" charset="0"/>
            </a:endParaRPr>
          </a:p>
          <a:p>
            <a:pPr marL="82550" lvl="0" indent="0" algn="just" defTabSz="361950">
              <a:lnSpc>
                <a:spcPts val="1100"/>
              </a:lnSpc>
              <a:spcBef>
                <a:spcPts val="0"/>
              </a:spcBef>
              <a:buClr>
                <a:srgbClr val="3891A7"/>
              </a:buClr>
              <a:buNone/>
            </a:pPr>
            <a:endParaRPr lang="ru-RU" sz="1200" dirty="0" smtClean="0">
              <a:solidFill>
                <a:prstClr val="black"/>
              </a:solidFill>
              <a:latin typeface="Times New Roman" pitchFamily="18" charset="0"/>
              <a:cs typeface="Times New Roman" pitchFamily="18" charset="0"/>
            </a:endParaRPr>
          </a:p>
          <a:p>
            <a:pPr marL="82550" lvl="0" indent="0" algn="just" defTabSz="361950">
              <a:lnSpc>
                <a:spcPts val="1100"/>
              </a:lnSpc>
              <a:spcBef>
                <a:spcPts val="0"/>
              </a:spcBef>
              <a:buClr>
                <a:srgbClr val="3891A7"/>
              </a:buClr>
              <a:buNone/>
            </a:pPr>
            <a:endParaRPr lang="ru-RU" sz="1400" dirty="0">
              <a:solidFill>
                <a:prstClr val="black"/>
              </a:solidFill>
              <a:latin typeface="Times New Roman" pitchFamily="18" charset="0"/>
              <a:cs typeface="Times New Roman" pitchFamily="18" charset="0"/>
            </a:endParaRPr>
          </a:p>
          <a:p>
            <a:pPr marL="82550" lvl="0" indent="0" algn="just" defTabSz="361950">
              <a:lnSpc>
                <a:spcPts val="1100"/>
              </a:lnSpc>
              <a:spcBef>
                <a:spcPts val="0"/>
              </a:spcBef>
              <a:buClr>
                <a:srgbClr val="3891A7"/>
              </a:buClr>
              <a:buNone/>
            </a:pPr>
            <a:r>
              <a:rPr lang="ru-RU" sz="1400" dirty="0" smtClean="0">
                <a:solidFill>
                  <a:prstClr val="black"/>
                </a:solidFill>
                <a:latin typeface="Times New Roman" pitchFamily="18" charset="0"/>
                <a:cs typeface="Times New Roman" pitchFamily="18" charset="0"/>
              </a:rPr>
              <a:t>Если </a:t>
            </a:r>
            <a:r>
              <a:rPr lang="ru-RU" sz="1400" dirty="0">
                <a:solidFill>
                  <a:prstClr val="black"/>
                </a:solidFill>
                <a:latin typeface="Times New Roman" pitchFamily="18" charset="0"/>
                <a:cs typeface="Times New Roman" pitchFamily="18" charset="0"/>
              </a:rPr>
              <a:t>ураган (буря, смерч) застал Вас в здании, отойдите от окон и займите безопасное место у стен внутренних помещений, в коридоре, у встроенных шкафов, в ванных комнатах, туалете, кладовых, в прочных шкафах, под столами. 	Погасите огонь в печах, отключите электроэнергию, закройте краны на газовых сетях.</a:t>
            </a:r>
          </a:p>
          <a:p>
            <a:pPr marL="82550" lvl="0" indent="0" algn="just" defTabSz="180975">
              <a:lnSpc>
                <a:spcPts val="1100"/>
              </a:lnSpc>
              <a:spcBef>
                <a:spcPts val="0"/>
              </a:spcBef>
              <a:buClr>
                <a:srgbClr val="3891A7"/>
              </a:buClr>
              <a:buNone/>
            </a:pPr>
            <a:r>
              <a:rPr lang="ru-RU" sz="1400" dirty="0">
                <a:solidFill>
                  <a:prstClr val="black"/>
                </a:solidFill>
                <a:latin typeface="Times New Roman" pitchFamily="18" charset="0"/>
                <a:cs typeface="Times New Roman" pitchFamily="18" charset="0"/>
              </a:rPr>
              <a:t>		В темное время суток используйте фонари, лампы, свечи; включите радиоприемник для получения информации управления ГО и ЧС и комиссии по чрезвычайным ситуациям; по возможности, находитесь в заглубленном укрытии, в убежищах, погребах и т.п. Если ураган, буря или смерч застали Вас на улицах населенного пункта, держитесь как можно дальше от легких построек, зданий, мостов, эстакад, линий электропередачи, мачт, деревьев, рек, озер и промышленных объектов. Для защиты от летящих обломков и осколков стекла используйте листы фанеры, картонные и пластмассовые ящики, доски и другие подручные средства. Старайтесь быстрее укрыться в подвалах, погребах и противорадиационных укрытиях, имеющихся в населенных пунктах. Не заходите в поврежденные здания, так как они могут обрушиться при новых порывах ветра.</a:t>
            </a:r>
          </a:p>
          <a:p>
            <a:pPr marL="82550" lvl="0" indent="0" algn="just" defTabSz="361950">
              <a:lnSpc>
                <a:spcPts val="1100"/>
              </a:lnSpc>
              <a:spcBef>
                <a:spcPts val="0"/>
              </a:spcBef>
              <a:buClr>
                <a:srgbClr val="3891A7"/>
              </a:buClr>
              <a:buNone/>
            </a:pPr>
            <a:r>
              <a:rPr lang="ru-RU" sz="1400" dirty="0">
                <a:solidFill>
                  <a:prstClr val="black"/>
                </a:solidFill>
                <a:latin typeface="Times New Roman" pitchFamily="18" charset="0"/>
                <a:cs typeface="Times New Roman" pitchFamily="18" charset="0"/>
              </a:rPr>
              <a:t>	При снежной буре укрывайтесь в зданиях. Если Вы оказались в поле или на проселочной дороге, выходите на магистральные дороги, которые периодически расчищаются и где большая вероятность оказания Вам помощи.</a:t>
            </a:r>
          </a:p>
          <a:p>
            <a:pPr marL="82550" lvl="0" indent="0" algn="just" defTabSz="361950">
              <a:lnSpc>
                <a:spcPts val="1100"/>
              </a:lnSpc>
              <a:spcBef>
                <a:spcPts val="0"/>
              </a:spcBef>
              <a:buClr>
                <a:srgbClr val="3891A7"/>
              </a:buClr>
              <a:buNone/>
            </a:pPr>
            <a:r>
              <a:rPr lang="ru-RU" sz="1400" dirty="0">
                <a:solidFill>
                  <a:prstClr val="black"/>
                </a:solidFill>
                <a:latin typeface="Times New Roman" pitchFamily="18" charset="0"/>
                <a:cs typeface="Times New Roman" pitchFamily="18" charset="0"/>
              </a:rPr>
              <a:t>	При пыльной буре закройте лицо марлевой повязкой, платком, куском ткани, а глаза очками. При поступлении сигнала о приближении смерча необходимо немедленно спуститься в укрытие, подвал дома или погреб, либо укрыться под кроватью и другой прочной мебелью. Если смерч застает Вас на открытой местности, укрывайтесь на дне дорожного кювета, в ямах, рвах, узких оврагах, плотно прижимаясь к земле, закрыв голову одеждой или ветками деревьев. Не оставайтесь в автомобиле, выходите из него и укрывайтесь, как указано выше.</a:t>
            </a:r>
          </a:p>
          <a:p>
            <a:endParaRPr lang="ru-RU" sz="1400" dirty="0"/>
          </a:p>
        </p:txBody>
      </p:sp>
      <p:sp>
        <p:nvSpPr>
          <p:cNvPr id="4" name="AutoShape 2" descr="https://cdn.playbuzz.com/cdn/e7731a16-5d26-4cca-9490-ea01d954b5f9/8fe1dcbb-cbd4-4a20-8a78-9817b985613a.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4" descr="https://cdn.playbuzz.com/cdn/e7731a16-5d26-4cca-9490-ea01d954b5f9/8fe1dcbb-cbd4-4a20-8a78-9817b985613a.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45" name="Picture 5"/>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5576" y="160336"/>
            <a:ext cx="3624336" cy="34126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AutoShape 7" descr="https://cdn.playbuzz.com/cdn/e7731a16-5d26-4cca-9490-ea01d954b5f9/8fe1dcbb-cbd4-4a20-8a78-9817b985613a.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49" name="Picture 9" descr="http://mzkschool12.ucoz.ru/2017/uragan.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14648" y="3757389"/>
            <a:ext cx="3506192" cy="288032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500735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duotone>
              <a:prstClr val="black"/>
              <a:schemeClr val="accent4">
                <a:tint val="45000"/>
                <a:satMod val="400000"/>
              </a:schemeClr>
            </a:duotone>
            <a:extLst>
              <a:ext uri="{BEBA8EAE-BF5A-486C-A8C5-ECC9F3942E4B}">
                <a14:imgProps xmlns:a14="http://schemas.microsoft.com/office/drawing/2010/main" xmlns="">
                  <a14:imgLayer r:embed="rId5">
                    <a14:imgEffect>
                      <a14:sharpenSoften amount="100000"/>
                    </a14:imgEffect>
                  </a14:imgLayer>
                </a14:imgProps>
              </a:ext>
            </a:extLst>
          </a:blip>
          <a:tile tx="0" ty="0" sx="90000" sy="90000" flip="xy"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116632"/>
            <a:ext cx="7499350" cy="418058"/>
          </a:xfrm>
        </p:spPr>
        <p:txBody>
          <a:bodyPr>
            <a:noAutofit/>
          </a:bodyPr>
          <a:lstStyle/>
          <a:p>
            <a:pPr algn="ctr"/>
            <a:r>
              <a:rPr lang="ru-RU" sz="2800" b="1" dirty="0" smtClean="0">
                <a:solidFill>
                  <a:srgbClr val="FF0000"/>
                </a:solidFill>
                <a:latin typeface="Times New Roman" pitchFamily="18" charset="0"/>
                <a:cs typeface="Times New Roman" pitchFamily="18" charset="0"/>
              </a:rPr>
              <a:t/>
            </a:r>
            <a:br>
              <a:rPr lang="ru-RU" sz="2800" b="1" dirty="0" smtClean="0">
                <a:solidFill>
                  <a:srgbClr val="FF0000"/>
                </a:solidFill>
                <a:latin typeface="Times New Roman" pitchFamily="18" charset="0"/>
                <a:cs typeface="Times New Roman" pitchFamily="18" charset="0"/>
              </a:rPr>
            </a:br>
            <a:r>
              <a:rPr lang="ru-RU" sz="2800" b="1" dirty="0" smtClean="0">
                <a:solidFill>
                  <a:srgbClr val="FF0000"/>
                </a:solidFill>
                <a:latin typeface="Times New Roman" pitchFamily="18" charset="0"/>
                <a:cs typeface="Times New Roman" pitchFamily="18" charset="0"/>
              </a:rPr>
              <a:t>Гололед</a:t>
            </a:r>
            <a:r>
              <a:rPr lang="ru-RU" sz="2800" b="1" dirty="0">
                <a:solidFill>
                  <a:srgbClr val="FF0000"/>
                </a:solidFill>
                <a:latin typeface="Times New Roman" pitchFamily="18" charset="0"/>
                <a:cs typeface="Times New Roman" pitchFamily="18" charset="0"/>
              </a:rPr>
              <a:t/>
            </a:r>
            <a:br>
              <a:rPr lang="ru-RU" sz="2800" b="1" dirty="0">
                <a:solidFill>
                  <a:srgbClr val="FF0000"/>
                </a:solidFill>
                <a:latin typeface="Times New Roman" pitchFamily="18" charset="0"/>
                <a:cs typeface="Times New Roman" pitchFamily="18" charset="0"/>
              </a:rPr>
            </a:br>
            <a:endParaRPr lang="ru-RU" sz="2800" dirty="0">
              <a:solidFill>
                <a:srgbClr val="FF0000"/>
              </a:solidFill>
              <a:latin typeface="Times New Roman" pitchFamily="18" charset="0"/>
              <a:cs typeface="Times New Roman" pitchFamily="18" charset="0"/>
            </a:endParaRPr>
          </a:p>
        </p:txBody>
      </p:sp>
      <p:sp>
        <p:nvSpPr>
          <p:cNvPr id="3" name="Объект 2"/>
          <p:cNvSpPr>
            <a:spLocks noGrp="1"/>
          </p:cNvSpPr>
          <p:nvPr>
            <p:ph idx="1"/>
          </p:nvPr>
        </p:nvSpPr>
        <p:spPr>
          <a:xfrm>
            <a:off x="1115616" y="813314"/>
            <a:ext cx="7776864" cy="3695806"/>
          </a:xfrm>
        </p:spPr>
        <p:txBody>
          <a:bodyPr>
            <a:normAutofit fontScale="92500" lnSpcReduction="20000"/>
          </a:bodyPr>
          <a:lstStyle/>
          <a:p>
            <a:pPr marL="82550" indent="0" defTabSz="361950">
              <a:lnSpc>
                <a:spcPct val="120000"/>
              </a:lnSpc>
              <a:spcBef>
                <a:spcPts val="0"/>
              </a:spcBef>
              <a:buNone/>
            </a:pPr>
            <a:r>
              <a:rPr lang="ru-RU" b="1" dirty="0" smtClean="0">
                <a:latin typeface="Times New Roman" pitchFamily="18" charset="0"/>
                <a:cs typeface="Times New Roman" pitchFamily="18" charset="0"/>
              </a:rPr>
              <a:t>	</a:t>
            </a:r>
            <a:r>
              <a:rPr lang="ru-RU" sz="1900" b="1" dirty="0" smtClean="0">
                <a:latin typeface="Times New Roman" pitchFamily="18" charset="0"/>
                <a:cs typeface="Times New Roman" pitchFamily="18" charset="0"/>
              </a:rPr>
              <a:t>ГОЛОЛЕД </a:t>
            </a:r>
            <a:r>
              <a:rPr lang="ru-RU" sz="1900" b="1" dirty="0">
                <a:latin typeface="Times New Roman" pitchFamily="18" charset="0"/>
                <a:cs typeface="Times New Roman" pitchFamily="18" charset="0"/>
              </a:rPr>
              <a:t>– это слой плотного льда, образовавшийся на поверхности земли, тротуарах, проезжей части улицы и на предметах (деревьях, проводах и т.д.) при </a:t>
            </a:r>
            <a:r>
              <a:rPr lang="ru-RU" sz="1900" b="1" dirty="0" err="1">
                <a:latin typeface="Times New Roman" pitchFamily="18" charset="0"/>
                <a:cs typeface="Times New Roman" pitchFamily="18" charset="0"/>
              </a:rPr>
              <a:t>намерзании</a:t>
            </a:r>
            <a:r>
              <a:rPr lang="ru-RU" sz="1900" b="1" dirty="0">
                <a:latin typeface="Times New Roman" pitchFamily="18" charset="0"/>
                <a:cs typeface="Times New Roman" pitchFamily="18" charset="0"/>
              </a:rPr>
              <a:t> переохлажденного дождя и мороси (тумана</a:t>
            </a:r>
            <a:r>
              <a:rPr lang="ru-RU" sz="1900" b="1" dirty="0" smtClean="0">
                <a:latin typeface="Times New Roman" pitchFamily="18" charset="0"/>
                <a:cs typeface="Times New Roman" pitchFamily="18" charset="0"/>
              </a:rPr>
              <a:t>). </a:t>
            </a:r>
            <a:r>
              <a:rPr lang="ru-RU" sz="1900" dirty="0" smtClean="0">
                <a:latin typeface="Times New Roman" pitchFamily="18" charset="0"/>
                <a:cs typeface="Times New Roman" pitchFamily="18" charset="0"/>
              </a:rPr>
              <a:t>Обычно </a:t>
            </a:r>
            <a:r>
              <a:rPr lang="ru-RU" sz="1900" dirty="0">
                <a:latin typeface="Times New Roman" pitchFamily="18" charset="0"/>
                <a:cs typeface="Times New Roman" pitchFamily="18" charset="0"/>
              </a:rPr>
              <a:t>гололед наблюдается при температуре воздуха от 0'С до минус 3'C. Корка намерзшего льда может достигать нескольких сантиметров.</a:t>
            </a:r>
          </a:p>
          <a:p>
            <a:pPr marL="82550" indent="0" defTabSz="361950">
              <a:lnSpc>
                <a:spcPct val="120000"/>
              </a:lnSpc>
              <a:buNone/>
            </a:pPr>
            <a:r>
              <a:rPr lang="ru-RU" sz="1400" b="1" dirty="0" smtClean="0">
                <a:latin typeface="Times New Roman" pitchFamily="18" charset="0"/>
                <a:cs typeface="Times New Roman" pitchFamily="18" charset="0"/>
              </a:rPr>
              <a:t>	</a:t>
            </a:r>
          </a:p>
          <a:p>
            <a:pPr marL="82550" indent="0" defTabSz="361950">
              <a:lnSpc>
                <a:spcPct val="120000"/>
              </a:lnSpc>
              <a:buNone/>
            </a:pPr>
            <a:endParaRPr lang="ru-RU" sz="2000" b="1" dirty="0" smtClean="0">
              <a:latin typeface="Times New Roman" pitchFamily="18" charset="0"/>
              <a:cs typeface="Times New Roman" pitchFamily="18" charset="0"/>
            </a:endParaRPr>
          </a:p>
          <a:p>
            <a:pPr marL="82550" indent="0" defTabSz="361950">
              <a:lnSpc>
                <a:spcPct val="120000"/>
              </a:lnSpc>
              <a:buNone/>
            </a:pPr>
            <a:r>
              <a:rPr lang="ru-RU" sz="2000" b="1" dirty="0" smtClean="0">
                <a:latin typeface="Times New Roman" pitchFamily="18" charset="0"/>
                <a:cs typeface="Times New Roman" pitchFamily="18" charset="0"/>
              </a:rPr>
              <a:t>ГОЛОЛЕДИЦА </a:t>
            </a:r>
            <a:r>
              <a:rPr lang="ru-RU" sz="2000" dirty="0" smtClean="0">
                <a:latin typeface="Times New Roman" pitchFamily="18" charset="0"/>
                <a:cs typeface="Times New Roman" pitchFamily="18" charset="0"/>
              </a:rPr>
              <a:t>– </a:t>
            </a:r>
            <a:r>
              <a:rPr lang="ru-RU" sz="2000" dirty="0">
                <a:latin typeface="Times New Roman" pitchFamily="18" charset="0"/>
                <a:cs typeface="Times New Roman" pitchFamily="18" charset="0"/>
              </a:rPr>
              <a:t>это тонкий слой льда на поверхности земли, образующийся после оттепели или дождя в результате похолодания, а также замерзания мокрого снега и капель дождя</a:t>
            </a:r>
            <a:r>
              <a:rPr lang="ru-RU" sz="2000" dirty="0" smtClean="0">
                <a:latin typeface="Times New Roman" pitchFamily="18" charset="0"/>
                <a:cs typeface="Times New Roman" pitchFamily="18" charset="0"/>
              </a:rPr>
              <a:t>.</a:t>
            </a:r>
          </a:p>
          <a:p>
            <a:pPr marL="82550" indent="0" algn="ctr">
              <a:lnSpc>
                <a:spcPct val="120000"/>
              </a:lnSpc>
              <a:buNone/>
            </a:pPr>
            <a:endParaRPr lang="ru-RU" sz="2000" b="1" dirty="0" smtClean="0">
              <a:solidFill>
                <a:srgbClr val="FF0000"/>
              </a:solidFill>
              <a:latin typeface="Times New Roman" pitchFamily="18" charset="0"/>
              <a:cs typeface="Times New Roman" pitchFamily="18" charset="0"/>
            </a:endParaRPr>
          </a:p>
        </p:txBody>
      </p:sp>
      <p:sp>
        <p:nvSpPr>
          <p:cNvPr id="4" name="Управляющая кнопка: назад 1">
            <a:hlinkClick r:id="" action="ppaction://noaction" highlightClick="1"/>
            <a:hlinkHover r:id="" action="ppaction://noaction"/>
          </p:cNvPr>
          <p:cNvSpPr>
            <a:spLocks noChangeArrowheads="1"/>
          </p:cNvSpPr>
          <p:nvPr/>
        </p:nvSpPr>
        <p:spPr bwMode="auto">
          <a:xfrm>
            <a:off x="34925" y="5661025"/>
            <a:ext cx="936625" cy="863600"/>
          </a:xfrm>
          <a:prstGeom prst="actionButtonBackPrevious">
            <a:avLst/>
          </a:prstGeom>
          <a:solidFill>
            <a:srgbClr val="FF0000"/>
          </a:solidFill>
          <a:ln w="9525" algn="ctr">
            <a:solidFill>
              <a:schemeClr val="tx1"/>
            </a:solidFill>
            <a:round/>
            <a:headEnd/>
            <a:tailEnd/>
          </a:ln>
        </p:spPr>
        <p:txBody>
          <a:bodyPr/>
          <a:lstStyle/>
          <a:p>
            <a:pPr eaLnBrk="0" hangingPunct="0"/>
            <a:endParaRPr lang="ru-RU">
              <a:solidFill>
                <a:prstClr val="black"/>
              </a:solidFill>
            </a:endParaRPr>
          </a:p>
        </p:txBody>
      </p:sp>
      <p:pic>
        <p:nvPicPr>
          <p:cNvPr id="5" name="Осторожно гололед.avi.asf.wmv">
            <a:hlinkClick r:id="" action="ppaction://media"/>
          </p:cNvPr>
          <p:cNvPicPr>
            <a:picLocks noChangeAspect="1"/>
          </p:cNvPicPr>
          <p:nvPr>
            <a:videoFile r:link="rId1"/>
            <p:extLst>
              <p:ext uri="{DAA4B4D4-6D71-4841-9C94-3DE7FCFB9230}">
                <p14:media xmlns:p14="http://schemas.microsoft.com/office/powerpoint/2010/main" xmlns="" r:embed="rId6">
                  <p14:trim st="3689.8044"/>
                </p14:media>
              </p:ext>
            </p:extLst>
          </p:nvPr>
        </p:nvPicPr>
        <p:blipFill>
          <a:blip r:embed="rId7" cstate="print"/>
          <a:stretch>
            <a:fillRect/>
          </a:stretch>
        </p:blipFill>
        <p:spPr>
          <a:xfrm>
            <a:off x="42641" y="116632"/>
            <a:ext cx="928909" cy="696682"/>
          </a:xfrm>
          <a:prstGeom prst="rect">
            <a:avLst/>
          </a:prstGeom>
        </p:spPr>
      </p:pic>
    </p:spTree>
    <p:extLst>
      <p:ext uri="{BB962C8B-B14F-4D97-AF65-F5344CB8AC3E}">
        <p14:creationId xmlns:p14="http://schemas.microsoft.com/office/powerpoint/2010/main" xmlns="" val="32033574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7504" y="188640"/>
            <a:ext cx="8723486" cy="4608512"/>
          </a:xfrm>
        </p:spPr>
        <p:txBody>
          <a:bodyPr/>
          <a:lstStyle/>
          <a:p>
            <a:pPr marL="82550" lvl="0" indent="0" algn="ctr">
              <a:lnSpc>
                <a:spcPct val="120000"/>
              </a:lnSpc>
              <a:buClr>
                <a:srgbClr val="3891A7"/>
              </a:buClr>
              <a:buNone/>
            </a:pPr>
            <a:r>
              <a:rPr lang="ru-RU" sz="1400" b="1" dirty="0">
                <a:solidFill>
                  <a:srgbClr val="FF0000"/>
                </a:solidFill>
                <a:latin typeface="Times New Roman" pitchFamily="18" charset="0"/>
                <a:cs typeface="Times New Roman" pitchFamily="18" charset="0"/>
              </a:rPr>
              <a:t>КАК ДЕЙСТВОВАТЬ ВО ВРЕМЯ ГОЛОЛЕДА (ГОЛОЛЕДИЦЫ)</a:t>
            </a:r>
            <a:endParaRPr lang="ru-RU" sz="1400" dirty="0">
              <a:solidFill>
                <a:srgbClr val="FF0000"/>
              </a:solidFill>
              <a:latin typeface="Times New Roman" pitchFamily="18" charset="0"/>
              <a:cs typeface="Times New Roman" pitchFamily="18" charset="0"/>
            </a:endParaRPr>
          </a:p>
          <a:p>
            <a:pPr marL="82550" lvl="0" indent="0" defTabSz="361950">
              <a:lnSpc>
                <a:spcPct val="120000"/>
              </a:lnSpc>
              <a:spcBef>
                <a:spcPts val="0"/>
              </a:spcBef>
              <a:buClr>
                <a:srgbClr val="3891A7"/>
              </a:buClr>
              <a:buNone/>
            </a:pPr>
            <a:r>
              <a:rPr lang="ru-RU" sz="1400" dirty="0">
                <a:solidFill>
                  <a:prstClr val="black"/>
                </a:solidFill>
                <a:latin typeface="Times New Roman" pitchFamily="18" charset="0"/>
                <a:cs typeface="Times New Roman" pitchFamily="18" charset="0"/>
              </a:rPr>
              <a:t>	Если в прогнозе погоды дается сообщение о гололеде или гололедице, примите меры для снижения вероятности получения травмы. Подготовьте </a:t>
            </a:r>
            <a:r>
              <a:rPr lang="ru-RU" sz="1400" dirty="0" err="1">
                <a:solidFill>
                  <a:prstClr val="black"/>
                </a:solidFill>
                <a:latin typeface="Times New Roman" pitchFamily="18" charset="0"/>
                <a:cs typeface="Times New Roman" pitchFamily="18" charset="0"/>
              </a:rPr>
              <a:t>малоскользящую</a:t>
            </a:r>
            <a:r>
              <a:rPr lang="ru-RU" sz="1400" dirty="0">
                <a:solidFill>
                  <a:prstClr val="black"/>
                </a:solidFill>
                <a:latin typeface="Times New Roman" pitchFamily="18" charset="0"/>
                <a:cs typeface="Times New Roman" pitchFamily="18" charset="0"/>
              </a:rPr>
              <a:t> обувь, прикрепите на каблуки металлические набойки или поролон, а на сухую подошву наклейте лейкопластырь или изоляционную ленту, можете натереть подошвы песком (наждачной бумагой).</a:t>
            </a:r>
          </a:p>
          <a:p>
            <a:pPr marL="82550" lvl="0" indent="0" defTabSz="361950">
              <a:lnSpc>
                <a:spcPct val="120000"/>
              </a:lnSpc>
              <a:spcBef>
                <a:spcPts val="0"/>
              </a:spcBef>
              <a:buClr>
                <a:srgbClr val="3891A7"/>
              </a:buClr>
              <a:buNone/>
            </a:pPr>
            <a:r>
              <a:rPr lang="ru-RU" sz="1400" dirty="0">
                <a:solidFill>
                  <a:prstClr val="black"/>
                </a:solidFill>
                <a:latin typeface="Times New Roman" pitchFamily="18" charset="0"/>
                <a:cs typeface="Times New Roman" pitchFamily="18" charset="0"/>
              </a:rPr>
              <a:t>	Передвигайтесь осторожно, не торопясь, наступая на всю подошву. При этом ноги должны быть слегка расслаблены, руки свободны. Пожилым людям рекомендуется использовать трость с резиновым наконечником или специальную палку с заостренными шипами. Если Вы поскользнулись, присядьте, чтобы снизить высоту падения. В момент падения постарайтесь сгруппироваться, и, перекатившись, смягчить удар о землю.</a:t>
            </a:r>
          </a:p>
          <a:p>
            <a:pPr marL="82550" lvl="0" indent="0" defTabSz="361950">
              <a:lnSpc>
                <a:spcPct val="120000"/>
              </a:lnSpc>
              <a:spcBef>
                <a:spcPts val="0"/>
              </a:spcBef>
              <a:buClr>
                <a:srgbClr val="3891A7"/>
              </a:buClr>
              <a:buNone/>
            </a:pPr>
            <a:r>
              <a:rPr lang="ru-RU" sz="1400" dirty="0">
                <a:solidFill>
                  <a:prstClr val="black"/>
                </a:solidFill>
                <a:latin typeface="Times New Roman" pitchFamily="18" charset="0"/>
                <a:cs typeface="Times New Roman" pitchFamily="18" charset="0"/>
              </a:rPr>
              <a:t>	Гололед зачастую сопровождается обледенением. В этом случае особое внимание обращайте на провода линий электропередач, контактных сетей электротранспорта. Если Вы увидели оборванные провода, сообщите администрации населенного пункта о месте обрыва</a:t>
            </a:r>
            <a:r>
              <a:rPr lang="ru-RU" sz="1400" dirty="0" smtClean="0">
                <a:solidFill>
                  <a:prstClr val="black"/>
                </a:solidFill>
                <a:latin typeface="Times New Roman" pitchFamily="18" charset="0"/>
                <a:cs typeface="Times New Roman" pitchFamily="18" charset="0"/>
              </a:rPr>
              <a:t>.</a:t>
            </a:r>
            <a:endParaRPr lang="ru-RU" sz="1400" b="1" dirty="0">
              <a:solidFill>
                <a:srgbClr val="FF0000"/>
              </a:solidFill>
              <a:latin typeface="Times New Roman" pitchFamily="18" charset="0"/>
              <a:cs typeface="Times New Roman" pitchFamily="18" charset="0"/>
            </a:endParaRPr>
          </a:p>
          <a:p>
            <a:pPr marL="82550" lvl="0" indent="0" algn="ctr">
              <a:lnSpc>
                <a:spcPct val="120000"/>
              </a:lnSpc>
              <a:buClr>
                <a:srgbClr val="3891A7"/>
              </a:buClr>
              <a:buNone/>
            </a:pPr>
            <a:r>
              <a:rPr lang="ru-RU" sz="1400" b="1" dirty="0">
                <a:solidFill>
                  <a:srgbClr val="FF0000"/>
                </a:solidFill>
                <a:latin typeface="Times New Roman" pitchFamily="18" charset="0"/>
                <a:cs typeface="Times New Roman" pitchFamily="18" charset="0"/>
              </a:rPr>
              <a:t>КАК ДЕЙСТВОВАТЬ ПРИ ПОЛУЧЕНИИ ТРАВМЫ</a:t>
            </a:r>
            <a:endParaRPr lang="ru-RU" sz="1400" dirty="0">
              <a:solidFill>
                <a:srgbClr val="FF0000"/>
              </a:solidFill>
              <a:latin typeface="Times New Roman" pitchFamily="18" charset="0"/>
              <a:cs typeface="Times New Roman" pitchFamily="18" charset="0"/>
            </a:endParaRPr>
          </a:p>
          <a:p>
            <a:pPr marL="82550" lvl="0" indent="0" defTabSz="361950">
              <a:lnSpc>
                <a:spcPct val="120000"/>
              </a:lnSpc>
              <a:spcBef>
                <a:spcPts val="0"/>
              </a:spcBef>
              <a:buClr>
                <a:srgbClr val="3891A7"/>
              </a:buClr>
              <a:buNone/>
            </a:pPr>
            <a:r>
              <a:rPr lang="ru-RU" sz="1400" dirty="0">
                <a:solidFill>
                  <a:prstClr val="black"/>
                </a:solidFill>
                <a:latin typeface="Times New Roman" pitchFamily="18" charset="0"/>
                <a:cs typeface="Times New Roman" pitchFamily="18" charset="0"/>
              </a:rPr>
              <a:t>	Обратитесь в травматологический пункт или пункт неотложной медицинской помощи. Оформите бюллетень или справку о травме, которые могут быть использованы Вами при обращении в суд по месту жительства или по месту получения травмы с исковым заявлением о возмещении ущерба.</a:t>
            </a:r>
          </a:p>
          <a:p>
            <a:endParaRPr lang="ru-RU" sz="1400" dirty="0"/>
          </a:p>
        </p:txBody>
      </p:sp>
    </p:spTree>
    <p:extLst>
      <p:ext uri="{BB962C8B-B14F-4D97-AF65-F5344CB8AC3E}">
        <p14:creationId xmlns:p14="http://schemas.microsoft.com/office/powerpoint/2010/main" xmlns="" val="3596889236"/>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rainingPresentation">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100000" t="100000" r="100000" b="10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100000" t="100000" r="100000" b="10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51000" t="-20000" r="2000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791</TotalTime>
  <Words>93</Words>
  <Application>Microsoft Office PowerPoint</Application>
  <PresentationFormat>Экран (4:3)</PresentationFormat>
  <Paragraphs>86</Paragraphs>
  <Slides>12</Slides>
  <Notes>0</Notes>
  <HiddenSlides>0</HiddenSlides>
  <MMClips>4</MMClips>
  <ScaleCrop>false</ScaleCrop>
  <HeadingPairs>
    <vt:vector size="4" baseType="variant">
      <vt:variant>
        <vt:lpstr>Тема</vt:lpstr>
      </vt:variant>
      <vt:variant>
        <vt:i4>2</vt:i4>
      </vt:variant>
      <vt:variant>
        <vt:lpstr>Заголовки слайдов</vt:lpstr>
      </vt:variant>
      <vt:variant>
        <vt:i4>12</vt:i4>
      </vt:variant>
    </vt:vector>
  </HeadingPairs>
  <TitlesOfParts>
    <vt:vector size="14" baseType="lpstr">
      <vt:lpstr>Оформление по умолчанию</vt:lpstr>
      <vt:lpstr>TrainingPresentation</vt:lpstr>
      <vt:lpstr>Слайд 1</vt:lpstr>
      <vt:lpstr>Слайд 2</vt:lpstr>
      <vt:lpstr> Наводнение   </vt:lpstr>
      <vt:lpstr>Слайд 4</vt:lpstr>
      <vt:lpstr>Слайд 5</vt:lpstr>
      <vt:lpstr> Ураган, буря, смерч </vt:lpstr>
      <vt:lpstr>Слайд 7</vt:lpstr>
      <vt:lpstr> Гололед </vt:lpstr>
      <vt:lpstr>Слайд 9</vt:lpstr>
      <vt:lpstr> Молния </vt:lpstr>
      <vt:lpstr>Слайд 11</vt:lpstr>
      <vt:lpstr>Слайд 12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centrkgo</dc:creator>
  <cp:lastModifiedBy>user</cp:lastModifiedBy>
  <cp:revision>87</cp:revision>
  <dcterms:created xsi:type="dcterms:W3CDTF">2013-10-02T06:08:53Z</dcterms:created>
  <dcterms:modified xsi:type="dcterms:W3CDTF">2018-09-17T06:35:52Z</dcterms:modified>
</cp:coreProperties>
</file>