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283" autoAdjust="0"/>
    <p:restoredTop sz="94660"/>
  </p:normalViewPr>
  <p:slideViewPr>
    <p:cSldViewPr>
      <p:cViewPr varScale="1">
        <p:scale>
          <a:sx n="109" d="100"/>
          <a:sy n="109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Book Antiqua" panose="02040602050305030304" pitchFamily="18" charset="0"/>
                <a:ea typeface="Batang" panose="02030600000101010101" pitchFamily="18" charset="-127"/>
              </a:rPr>
              <a:t>Лингафонный кабинет как эффективное средство развития навыков </a:t>
            </a:r>
            <a:r>
              <a:rPr lang="ru-RU" sz="4800" b="1" dirty="0" err="1" smtClean="0">
                <a:latin typeface="Book Antiqua" panose="02040602050305030304" pitchFamily="18" charset="0"/>
                <a:ea typeface="Batang" panose="02030600000101010101" pitchFamily="18" charset="-127"/>
              </a:rPr>
              <a:t>аудирования</a:t>
            </a:r>
            <a:endParaRPr lang="ru-RU" sz="4800" b="1" dirty="0">
              <a:latin typeface="Book Antiqua" panose="020406020503050303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34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Book Antiqua" panose="02040602050305030304" pitchFamily="18" charset="0"/>
              </a:rPr>
              <a:t>Применение лингафонного кабинета позволяет:</a:t>
            </a:r>
            <a:endParaRPr lang="ru-RU" sz="3600" b="1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Calibri Light" panose="020F0302020204030204" pitchFamily="34" charset="0"/>
              </a:rPr>
              <a:t>1) </a:t>
            </a:r>
            <a:r>
              <a:rPr lang="ru-RU" sz="2400" dirty="0" smtClean="0">
                <a:latin typeface="Calibri Light" panose="020F0302020204030204" pitchFamily="34" charset="0"/>
              </a:rPr>
              <a:t>восполнять отсутствие естественной иноязычной среды на всех этапах обучения;</a:t>
            </a:r>
          </a:p>
          <a:p>
            <a:pPr marL="0" indent="0">
              <a:buNone/>
            </a:pPr>
            <a:r>
              <a:rPr lang="ru-RU" sz="2400" b="1" dirty="0" smtClean="0">
                <a:latin typeface="Calibri Light" panose="020F0302020204030204" pitchFamily="34" charset="0"/>
              </a:rPr>
              <a:t>2) </a:t>
            </a:r>
            <a:r>
              <a:rPr lang="ru-RU" sz="2400" dirty="0" smtClean="0">
                <a:latin typeface="Calibri Light" panose="020F0302020204030204" pitchFamily="34" charset="0"/>
              </a:rPr>
              <a:t>полнее реализовать дидактический принцип наглядности;</a:t>
            </a:r>
          </a:p>
          <a:p>
            <a:pPr marL="0" indent="0">
              <a:buNone/>
            </a:pPr>
            <a:r>
              <a:rPr lang="ru-RU" sz="2400" b="1" dirty="0" smtClean="0">
                <a:latin typeface="Calibri Light" panose="020F0302020204030204" pitchFamily="34" charset="0"/>
              </a:rPr>
              <a:t>3) </a:t>
            </a:r>
            <a:r>
              <a:rPr lang="ru-RU" sz="2400" dirty="0" smtClean="0">
                <a:latin typeface="Calibri Light" panose="020F0302020204030204" pitchFamily="34" charset="0"/>
              </a:rPr>
              <a:t>осуществлять обучение с учетом индивидуальных особенностей каждого студента;</a:t>
            </a:r>
          </a:p>
          <a:p>
            <a:pPr marL="0" indent="0">
              <a:buNone/>
            </a:pPr>
            <a:r>
              <a:rPr lang="ru-RU" sz="2400" b="1" dirty="0" smtClean="0">
                <a:latin typeface="Calibri Light" panose="020F0302020204030204" pitchFamily="34" charset="0"/>
              </a:rPr>
              <a:t>4) </a:t>
            </a:r>
            <a:r>
              <a:rPr lang="ru-RU" sz="2400" dirty="0" smtClean="0">
                <a:latin typeface="Calibri Light" panose="020F0302020204030204" pitchFamily="34" charset="0"/>
              </a:rPr>
              <a:t>создавать лучшие условия для программирования и контроля;</a:t>
            </a:r>
          </a:p>
          <a:p>
            <a:pPr marL="0" indent="0">
              <a:buNone/>
            </a:pPr>
            <a:r>
              <a:rPr lang="ru-RU" sz="2400" b="1" dirty="0" smtClean="0">
                <a:latin typeface="Calibri Light" panose="020F0302020204030204" pitchFamily="34" charset="0"/>
              </a:rPr>
              <a:t>5) </a:t>
            </a:r>
            <a:r>
              <a:rPr lang="ru-RU" sz="2400" dirty="0" smtClean="0">
                <a:latin typeface="Calibri Light" panose="020F0302020204030204" pitchFamily="34" charset="0"/>
              </a:rPr>
              <a:t>обеспечивать ускоренное формирование и развитие навыков слухового самоконтроля.</a:t>
            </a:r>
          </a:p>
        </p:txBody>
      </p:sp>
    </p:spTree>
    <p:extLst>
      <p:ext uri="{BB962C8B-B14F-4D97-AF65-F5344CB8AC3E}">
        <p14:creationId xmlns:p14="http://schemas.microsoft.com/office/powerpoint/2010/main" xmlns="" val="37111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Book Antiqua" panose="02040602050305030304" pitchFamily="18" charset="0"/>
              </a:rPr>
              <a:t>Опыт работы с лингафонным кабинетом</a:t>
            </a:r>
            <a:endParaRPr lang="ru-RU" sz="3600" b="1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Calibri Light" panose="020F0302020204030204" pitchFamily="34" charset="0"/>
              </a:rPr>
              <a:t>Тема урока: </a:t>
            </a:r>
            <a:r>
              <a:rPr lang="en-US" dirty="0" smtClean="0">
                <a:latin typeface="Calibri Light" panose="020F0302020204030204" pitchFamily="34" charset="0"/>
              </a:rPr>
              <a:t>Australia</a:t>
            </a:r>
          </a:p>
          <a:p>
            <a:pPr marL="0" indent="0">
              <a:buNone/>
            </a:pPr>
            <a:r>
              <a:rPr lang="ru-RU" b="1" dirty="0" smtClean="0">
                <a:latin typeface="Calibri Light" panose="020F0302020204030204" pitchFamily="34" charset="0"/>
              </a:rPr>
              <a:t>Цели: </a:t>
            </a:r>
            <a:r>
              <a:rPr lang="ru-RU" dirty="0" smtClean="0">
                <a:latin typeface="Calibri Light" panose="020F0302020204030204" pitchFamily="34" charset="0"/>
              </a:rPr>
              <a:t>формирование умений и навыков говорения</a:t>
            </a:r>
          </a:p>
          <a:p>
            <a:pPr marL="0" indent="0">
              <a:buNone/>
            </a:pPr>
            <a:r>
              <a:rPr lang="ru-RU" b="1" dirty="0" smtClean="0">
                <a:latin typeface="Calibri Light" panose="020F0302020204030204" pitchFamily="34" charset="0"/>
              </a:rPr>
              <a:t>Задачи: </a:t>
            </a:r>
          </a:p>
          <a:p>
            <a:pPr marL="0" indent="0">
              <a:buNone/>
            </a:pPr>
            <a:r>
              <a:rPr lang="ru-RU" b="1" dirty="0" smtClean="0">
                <a:latin typeface="Calibri Light" panose="020F0302020204030204" pitchFamily="34" charset="0"/>
              </a:rPr>
              <a:t>1. </a:t>
            </a:r>
            <a:r>
              <a:rPr lang="ru-RU" dirty="0">
                <a:latin typeface="Calibri Light" panose="020F0302020204030204" pitchFamily="34" charset="0"/>
              </a:rPr>
              <a:t>Р</a:t>
            </a:r>
            <a:r>
              <a:rPr lang="ru-RU" dirty="0" smtClean="0">
                <a:latin typeface="Calibri Light" panose="020F0302020204030204" pitchFamily="34" charset="0"/>
              </a:rPr>
              <a:t>азвитие навыков монологической речи.</a:t>
            </a:r>
          </a:p>
          <a:p>
            <a:pPr marL="0" indent="0">
              <a:buNone/>
            </a:pPr>
            <a:r>
              <a:rPr lang="ru-RU" b="1" dirty="0" smtClean="0">
                <a:latin typeface="Calibri Light" panose="020F0302020204030204" pitchFamily="34" charset="0"/>
              </a:rPr>
              <a:t>2. </a:t>
            </a:r>
            <a:r>
              <a:rPr lang="ru-RU" dirty="0" smtClean="0">
                <a:latin typeface="Calibri Light" panose="020F0302020204030204" pitchFamily="34" charset="0"/>
              </a:rPr>
              <a:t>Совершенствование навыков диалогической речи.</a:t>
            </a:r>
          </a:p>
          <a:p>
            <a:pPr marL="0" indent="0">
              <a:buNone/>
            </a:pPr>
            <a:r>
              <a:rPr lang="ru-RU" b="1" dirty="0" smtClean="0">
                <a:latin typeface="Calibri Light" panose="020F0302020204030204" pitchFamily="34" charset="0"/>
              </a:rPr>
              <a:t>3. </a:t>
            </a:r>
            <a:r>
              <a:rPr lang="ru-RU" dirty="0" smtClean="0">
                <a:latin typeface="Calibri Light" panose="020F0302020204030204" pitchFamily="34" charset="0"/>
              </a:rPr>
              <a:t>Совершенствование навыков </a:t>
            </a:r>
            <a:r>
              <a:rPr lang="ru-RU" dirty="0" err="1" smtClean="0">
                <a:latin typeface="Calibri Light" panose="020F0302020204030204" pitchFamily="34" charset="0"/>
              </a:rPr>
              <a:t>аудирования</a:t>
            </a:r>
            <a:r>
              <a:rPr lang="ru-RU" dirty="0" smtClean="0">
                <a:latin typeface="Calibri Light" panose="020F0302020204030204" pitchFamily="34" charset="0"/>
              </a:rPr>
              <a:t>.</a:t>
            </a:r>
            <a:endParaRPr lang="ru-RU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Calibri Light" panose="020F0302020204030204" pitchFamily="34" charset="0"/>
              </a:rPr>
              <a:t>4. </a:t>
            </a:r>
            <a:r>
              <a:rPr lang="ru-RU" dirty="0" smtClean="0">
                <a:latin typeface="Calibri Light" panose="020F0302020204030204" pitchFamily="34" charset="0"/>
              </a:rPr>
              <a:t>Совершенствование произносительных навыков, навыков чтения и письма.</a:t>
            </a:r>
          </a:p>
        </p:txBody>
      </p:sp>
    </p:spTree>
    <p:extLst>
      <p:ext uri="{BB962C8B-B14F-4D97-AF65-F5344CB8AC3E}">
        <p14:creationId xmlns:p14="http://schemas.microsoft.com/office/powerpoint/2010/main" xmlns="" val="272990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Book Antiqua" panose="02040602050305030304" pitchFamily="18" charset="0"/>
              </a:rPr>
              <a:t>Лингафонный кабинет на уроках домашнего чтения</a:t>
            </a:r>
            <a:endParaRPr lang="ru-RU" sz="3600" b="1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dirty="0" smtClean="0">
                <a:latin typeface="Calibri Light" panose="020F0302020204030204" pitchFamily="34" charset="0"/>
              </a:rPr>
              <a:t>Тема урока</a:t>
            </a:r>
            <a:r>
              <a:rPr lang="ru-RU" sz="2200" dirty="0" smtClean="0">
                <a:latin typeface="Calibri Light" panose="020F0302020204030204" pitchFamily="34" charset="0"/>
              </a:rPr>
              <a:t>: </a:t>
            </a:r>
            <a:r>
              <a:rPr lang="en-US" sz="2200" dirty="0" smtClean="0">
                <a:latin typeface="Calibri Light" panose="020F0302020204030204" pitchFamily="34" charset="0"/>
              </a:rPr>
              <a:t>Hogwarts’s Wonderful World</a:t>
            </a:r>
          </a:p>
          <a:p>
            <a:pPr marL="0" indent="0" algn="just">
              <a:buNone/>
            </a:pPr>
            <a:r>
              <a:rPr lang="ru-RU" sz="2200" b="1" dirty="0" smtClean="0">
                <a:latin typeface="Calibri Light" panose="020F0302020204030204" pitchFamily="34" charset="0"/>
              </a:rPr>
              <a:t>Цели</a:t>
            </a:r>
            <a:r>
              <a:rPr lang="ru-RU" sz="2200" dirty="0" smtClean="0">
                <a:latin typeface="Calibri Light" panose="020F0302020204030204" pitchFamily="34" charset="0"/>
              </a:rPr>
              <a:t>: </a:t>
            </a:r>
            <a:r>
              <a:rPr lang="ru-RU" sz="2200" dirty="0">
                <a:latin typeface="Calibri Light" panose="020F0302020204030204" pitchFamily="34" charset="0"/>
              </a:rPr>
              <a:t>Формирование навыков чтения и устной речи</a:t>
            </a:r>
            <a:endParaRPr lang="ru-RU" sz="2200" dirty="0" smtClean="0">
              <a:latin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ru-RU" sz="2200" b="1" dirty="0" smtClean="0">
                <a:latin typeface="Calibri Light" panose="020F0302020204030204" pitchFamily="34" charset="0"/>
              </a:rPr>
              <a:t>Задачи</a:t>
            </a:r>
            <a:r>
              <a:rPr lang="ru-RU" sz="2200" dirty="0" smtClean="0">
                <a:latin typeface="Calibri Light" panose="020F030202020403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ru-RU" sz="2200" b="1" dirty="0" smtClean="0">
                <a:latin typeface="Calibri Light" panose="020F0302020204030204" pitchFamily="34" charset="0"/>
              </a:rPr>
              <a:t>1. </a:t>
            </a:r>
            <a:r>
              <a:rPr lang="ru-RU" sz="2200" dirty="0">
                <a:latin typeface="Calibri Light" panose="020F0302020204030204" pitchFamily="34" charset="0"/>
              </a:rPr>
              <a:t>С</a:t>
            </a:r>
            <a:r>
              <a:rPr lang="ru-RU" sz="2200" dirty="0" smtClean="0">
                <a:latin typeface="Calibri Light" panose="020F0302020204030204" pitchFamily="34" charset="0"/>
              </a:rPr>
              <a:t>овершенствование </a:t>
            </a:r>
            <a:r>
              <a:rPr lang="ru-RU" sz="2200" dirty="0">
                <a:latin typeface="Calibri Light" panose="020F0302020204030204" pitchFamily="34" charset="0"/>
              </a:rPr>
              <a:t>навыков работы с текстом (изучающее чтение</a:t>
            </a:r>
            <a:r>
              <a:rPr lang="ru-RU" sz="2200" dirty="0" smtClean="0">
                <a:latin typeface="Calibri Light" panose="020F0302020204030204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ru-RU" sz="2200" b="1" dirty="0" smtClean="0">
                <a:latin typeface="Calibri Light" panose="020F0302020204030204" pitchFamily="34" charset="0"/>
              </a:rPr>
              <a:t>2. </a:t>
            </a:r>
            <a:r>
              <a:rPr lang="ru-RU" sz="2200" dirty="0" smtClean="0">
                <a:latin typeface="Calibri Light" panose="020F0302020204030204" pitchFamily="34" charset="0"/>
              </a:rPr>
              <a:t>Совершенствование </a:t>
            </a:r>
            <a:r>
              <a:rPr lang="ru-RU" sz="2200" dirty="0">
                <a:latin typeface="Calibri Light" panose="020F0302020204030204" pitchFamily="34" charset="0"/>
              </a:rPr>
              <a:t>умений говорения учащихся (монологической и </a:t>
            </a:r>
            <a:r>
              <a:rPr lang="ru-RU" sz="2200" dirty="0" smtClean="0">
                <a:latin typeface="Calibri Light" panose="020F0302020204030204" pitchFamily="34" charset="0"/>
              </a:rPr>
              <a:t>диалогической речи).</a:t>
            </a:r>
            <a:endParaRPr lang="ru-RU" sz="2200" dirty="0">
              <a:latin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ru-RU" sz="2200" b="1" dirty="0" smtClean="0">
                <a:latin typeface="Calibri Light" panose="020F0302020204030204" pitchFamily="34" charset="0"/>
              </a:rPr>
              <a:t>3. </a:t>
            </a:r>
            <a:r>
              <a:rPr lang="ru-RU" sz="2200" dirty="0" smtClean="0">
                <a:latin typeface="Calibri Light" panose="020F0302020204030204" pitchFamily="34" charset="0"/>
              </a:rPr>
              <a:t>Совершенствовать </a:t>
            </a:r>
            <a:r>
              <a:rPr lang="ru-RU" sz="2200" dirty="0">
                <a:latin typeface="Calibri Light" panose="020F0302020204030204" pitchFamily="34" charset="0"/>
              </a:rPr>
              <a:t>фонетические и лексико-грамматические навыки в рамках </a:t>
            </a:r>
            <a:r>
              <a:rPr lang="ru-RU" sz="2200" dirty="0" smtClean="0">
                <a:latin typeface="Calibri Light" panose="020F0302020204030204" pitchFamily="34" charset="0"/>
              </a:rPr>
              <a:t>выше упомянутых </a:t>
            </a:r>
            <a:r>
              <a:rPr lang="ru-RU" sz="2200" dirty="0">
                <a:latin typeface="Calibri Light" panose="020F0302020204030204" pitchFamily="34" charset="0"/>
              </a:rPr>
              <a:t>речевых </a:t>
            </a:r>
            <a:r>
              <a:rPr lang="ru-RU" sz="2200" dirty="0" smtClean="0">
                <a:latin typeface="Calibri Light" panose="020F0302020204030204" pitchFamily="34" charset="0"/>
              </a:rPr>
              <a:t>умений.</a:t>
            </a:r>
          </a:p>
          <a:p>
            <a:pPr marL="0" indent="0" algn="just">
              <a:buNone/>
            </a:pPr>
            <a:r>
              <a:rPr lang="ru-RU" sz="2200" b="1" dirty="0" smtClean="0">
                <a:latin typeface="Calibri Light" panose="020F0302020204030204" pitchFamily="34" charset="0"/>
              </a:rPr>
              <a:t>4. </a:t>
            </a:r>
            <a:r>
              <a:rPr lang="ru-RU" sz="2200" dirty="0" smtClean="0">
                <a:latin typeface="Calibri Light" panose="020F0302020204030204" pitchFamily="34" charset="0"/>
              </a:rPr>
              <a:t>Развивать </a:t>
            </a:r>
            <a:r>
              <a:rPr lang="ru-RU" sz="2200" dirty="0">
                <a:latin typeface="Calibri Light" panose="020F0302020204030204" pitchFamily="34" charset="0"/>
              </a:rPr>
              <a:t>память и внимание </a:t>
            </a:r>
            <a:r>
              <a:rPr lang="ru-RU" sz="2200" dirty="0" smtClean="0">
                <a:latin typeface="Calibri Light" panose="020F0302020204030204" pitchFamily="34" charset="0"/>
              </a:rPr>
              <a:t>учащихся.</a:t>
            </a:r>
          </a:p>
          <a:p>
            <a:pPr marL="0" indent="0" algn="just">
              <a:buNone/>
            </a:pPr>
            <a:r>
              <a:rPr lang="ru-RU" sz="2200" b="1" dirty="0" smtClean="0">
                <a:latin typeface="Calibri Light" panose="020F0302020204030204" pitchFamily="34" charset="0"/>
              </a:rPr>
              <a:t>5. </a:t>
            </a:r>
            <a:r>
              <a:rPr lang="ru-RU" sz="2200" dirty="0">
                <a:latin typeface="Calibri Light" panose="020F0302020204030204" pitchFamily="34" charset="0"/>
              </a:rPr>
              <a:t>Р</a:t>
            </a:r>
            <a:r>
              <a:rPr lang="ru-RU" sz="2200" dirty="0" smtClean="0">
                <a:latin typeface="Calibri Light" panose="020F0302020204030204" pitchFamily="34" charset="0"/>
              </a:rPr>
              <a:t>азвивать </a:t>
            </a:r>
            <a:r>
              <a:rPr lang="ru-RU" sz="2200" dirty="0">
                <a:latin typeface="Calibri Light" panose="020F0302020204030204" pitchFamily="34" charset="0"/>
              </a:rPr>
              <a:t>умение вести беседу по заданной </a:t>
            </a:r>
            <a:r>
              <a:rPr lang="ru-RU" sz="2200" dirty="0" smtClean="0">
                <a:latin typeface="Calibri Light" panose="020F0302020204030204" pitchFamily="34" charset="0"/>
              </a:rPr>
              <a:t>теме.</a:t>
            </a:r>
            <a:endParaRPr lang="ru-RU" sz="2200" dirty="0">
              <a:latin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ru-RU" sz="2200" b="1" dirty="0" smtClean="0">
                <a:latin typeface="Calibri Light" panose="020F0302020204030204" pitchFamily="34" charset="0"/>
              </a:rPr>
              <a:t>6. </a:t>
            </a:r>
            <a:r>
              <a:rPr lang="ru-RU" sz="2200" dirty="0" smtClean="0">
                <a:latin typeface="Calibri Light" panose="020F0302020204030204" pitchFamily="34" charset="0"/>
              </a:rPr>
              <a:t>Развитие </a:t>
            </a:r>
            <a:r>
              <a:rPr lang="ru-RU" sz="2200" dirty="0">
                <a:latin typeface="Calibri Light" panose="020F0302020204030204" pitchFamily="34" charset="0"/>
              </a:rPr>
              <a:t>умений работать в </a:t>
            </a:r>
            <a:r>
              <a:rPr lang="ru-RU" sz="2200" dirty="0" smtClean="0">
                <a:latin typeface="Calibri Light" panose="020F0302020204030204" pitchFamily="34" charset="0"/>
              </a:rPr>
              <a:t>коллективе.</a:t>
            </a:r>
            <a:endParaRPr lang="ru-RU" sz="2200" dirty="0">
              <a:latin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ru-RU" sz="2200" b="1" dirty="0" smtClean="0">
                <a:latin typeface="Calibri Light" panose="020F0302020204030204" pitchFamily="34" charset="0"/>
              </a:rPr>
              <a:t>7.</a:t>
            </a:r>
            <a:r>
              <a:rPr lang="ru-RU" sz="2200" dirty="0" smtClean="0">
                <a:latin typeface="Calibri Light" panose="020F0302020204030204" pitchFamily="34" charset="0"/>
              </a:rPr>
              <a:t>Формирование </a:t>
            </a:r>
            <a:r>
              <a:rPr lang="ru-RU" sz="2200" dirty="0">
                <a:latin typeface="Calibri Light" panose="020F0302020204030204" pitchFamily="34" charset="0"/>
              </a:rPr>
              <a:t>культуры диалогового общения</a:t>
            </a:r>
            <a:r>
              <a:rPr lang="ru-RU" sz="2200" dirty="0" smtClean="0">
                <a:latin typeface="Calibri Light" panose="020F0302020204030204" pitchFamily="34" charset="0"/>
              </a:rPr>
              <a:t>.</a:t>
            </a:r>
            <a:r>
              <a:rPr lang="ru-RU" sz="2200" dirty="0">
                <a:latin typeface="Calibri Light" panose="020F0302020204030204" pitchFamily="34" charset="0"/>
              </a:rPr>
              <a:t/>
            </a:r>
            <a:br>
              <a:rPr lang="ru-RU" sz="2200" dirty="0">
                <a:latin typeface="Calibri Light" panose="020F0302020204030204" pitchFamily="34" charset="0"/>
              </a:rPr>
            </a:br>
            <a:endParaRPr lang="ru-RU" sz="2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136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17678095"/>
              </p:ext>
            </p:extLst>
          </p:nvPr>
        </p:nvGraphicFramePr>
        <p:xfrm>
          <a:off x="1403648" y="1739578"/>
          <a:ext cx="6480720" cy="5044108"/>
        </p:xfrm>
        <a:graphic>
          <a:graphicData uri="http://schemas.openxmlformats.org/presentationml/2006/ole">
            <p:oleObj spid="_x0000_s2057" name="Диаграмма" r:id="rId3" imgW="3867173" imgH="3010029" progId="MSGraph.Chart.8">
              <p:embed followColorScheme="full"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560" y="548680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Book Antiqua" panose="02040602050305030304" pitchFamily="18" charset="0"/>
              </a:rPr>
              <a:t>Динамика развития навыков </a:t>
            </a:r>
            <a:r>
              <a:rPr lang="ru-RU" sz="2400" b="1" dirty="0" err="1" smtClean="0">
                <a:latin typeface="Book Antiqua" panose="02040602050305030304" pitchFamily="18" charset="0"/>
              </a:rPr>
              <a:t>аудирования</a:t>
            </a:r>
            <a:r>
              <a:rPr lang="ru-RU" sz="2400" b="1" dirty="0" smtClean="0">
                <a:latin typeface="Book Antiqua" panose="02040602050305030304" pitchFamily="18" charset="0"/>
              </a:rPr>
              <a:t> у учащихся младшего и среднего звена с использованием лингафонного кабинета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2875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altLang="ru-RU" sz="3600" dirty="0" smtClean="0">
                <a:latin typeface="Book Antiqua" pitchFamily="18" charset="0"/>
                <a:cs typeface="Times New Roman" pitchFamily="18" charset="0"/>
              </a:rPr>
              <a:t>У</a:t>
            </a:r>
            <a:r>
              <a:rPr lang="ru-RU" altLang="ru-RU" sz="3600" b="1" dirty="0" smtClean="0">
                <a:latin typeface="Book Antiqua" pitchFamily="18" charset="0"/>
                <a:cs typeface="Times New Roman" pitchFamily="18" charset="0"/>
              </a:rPr>
              <a:t>словия </a:t>
            </a:r>
            <a:r>
              <a:rPr lang="ru-RU" altLang="ru-RU" sz="3600" b="1" dirty="0">
                <a:latin typeface="Book Antiqua" pitchFamily="18" charset="0"/>
                <a:cs typeface="Times New Roman" pitchFamily="18" charset="0"/>
              </a:rPr>
              <a:t>формирования личного вклада педагога в развитие </a:t>
            </a:r>
            <a:r>
              <a:rPr lang="ru-RU" altLang="ru-RU" sz="3600" b="1" dirty="0" smtClean="0">
                <a:latin typeface="Book Antiqua" pitchFamily="18" charset="0"/>
                <a:cs typeface="Times New Roman" pitchFamily="18" charset="0"/>
              </a:rPr>
              <a:t>образования</a:t>
            </a:r>
            <a:r>
              <a:rPr lang="ru-RU" altLang="ru-RU" sz="3600" dirty="0" smtClean="0">
                <a:latin typeface="Book Antiqua" pitchFamily="18" charset="0"/>
                <a:cs typeface="Times New Roman" pitchFamily="18" charset="0"/>
              </a:rPr>
              <a:t>.</a:t>
            </a:r>
            <a:endParaRPr lang="ru-RU" sz="3600" dirty="0"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rgbClr val="000000"/>
                </a:solidFill>
                <a:latin typeface="Calibri Light"/>
              </a:rPr>
              <a:t>1. С </a:t>
            </a:r>
            <a:r>
              <a:rPr lang="ru-RU" sz="2000" dirty="0">
                <a:solidFill>
                  <a:srgbClr val="000000"/>
                </a:solidFill>
                <a:latin typeface="Calibri Light"/>
              </a:rPr>
              <a:t>внедрением ФГОС НОО, и появлением компьютера как неотъемлемой части в образовательном процессе возросла необходимость изучения информационно – коммуникационных технологий, как средства активизации и оптимизации учебного процесса, и разработки новых приёмов и методов обучения, формирования умений работать с информацией; развития личности «информационного общества». 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000" dirty="0">
              <a:solidFill>
                <a:srgbClr val="000000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667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altLang="ru-RU" sz="3600" dirty="0">
                <a:latin typeface="Book Antiqua" pitchFamily="18" charset="0"/>
                <a:cs typeface="Times New Roman" pitchFamily="18" charset="0"/>
              </a:rPr>
              <a:t/>
            </a:r>
            <a:br>
              <a:rPr lang="ru-RU" altLang="ru-RU" sz="3600" dirty="0">
                <a:latin typeface="Book Antiqua" pitchFamily="18" charset="0"/>
                <a:cs typeface="Times New Roman" pitchFamily="18" charset="0"/>
              </a:rPr>
            </a:br>
            <a:r>
              <a:rPr lang="ru-RU" altLang="ru-RU" sz="3600" dirty="0">
                <a:latin typeface="Book Antiqua" pitchFamily="18" charset="0"/>
                <a:cs typeface="Times New Roman" pitchFamily="18" charset="0"/>
              </a:rPr>
              <a:t>У</a:t>
            </a:r>
            <a:r>
              <a:rPr lang="ru-RU" altLang="ru-RU" sz="3600" b="1" dirty="0">
                <a:latin typeface="Book Antiqua" pitchFamily="18" charset="0"/>
                <a:cs typeface="Times New Roman" pitchFamily="18" charset="0"/>
              </a:rPr>
              <a:t>словия формирования личного вклада педагога в развитие образования</a:t>
            </a:r>
            <a:r>
              <a:rPr lang="ru-RU" altLang="ru-RU" sz="3600" dirty="0">
                <a:latin typeface="Book Antiqua" pitchFamily="18" charset="0"/>
                <a:cs typeface="Times New Roman" pitchFamily="18" charset="0"/>
              </a:rPr>
              <a:t/>
            </a:r>
            <a:br>
              <a:rPr lang="ru-RU" altLang="ru-RU" sz="3600" dirty="0">
                <a:latin typeface="Book Antiqua" pitchFamily="18" charset="0"/>
                <a:cs typeface="Times New Roman" pitchFamily="18" charset="0"/>
              </a:rPr>
            </a:br>
            <a:r>
              <a:rPr lang="ru-RU" altLang="ru-RU" sz="3600" dirty="0">
                <a:latin typeface="Book Antiqua" pitchFamily="18" charset="0"/>
                <a:cs typeface="Times New Roman" pitchFamily="18" charset="0"/>
              </a:rPr>
              <a:t>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endParaRPr lang="ru-RU" dirty="0">
              <a:solidFill>
                <a:srgbClr val="000000"/>
              </a:solidFill>
              <a:latin typeface="Calibri Ligh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rgbClr val="000000"/>
                </a:solidFill>
                <a:latin typeface="Calibri Light"/>
              </a:rPr>
              <a:t>2. Активизировать познавательную активность детей нужно применяя новые методы работы и технологии, которые развивают способности </a:t>
            </a:r>
            <a:r>
              <a:rPr lang="ru-RU" dirty="0" err="1">
                <a:solidFill>
                  <a:srgbClr val="000000"/>
                </a:solidFill>
                <a:latin typeface="Calibri Light"/>
              </a:rPr>
              <a:t>учащихся.Одной</a:t>
            </a:r>
            <a:r>
              <a:rPr lang="ru-RU" dirty="0">
                <a:solidFill>
                  <a:srgbClr val="000000"/>
                </a:solidFill>
                <a:latin typeface="Calibri Light"/>
              </a:rPr>
              <a:t> из таких технологий является </a:t>
            </a:r>
            <a:r>
              <a:rPr lang="ru-RU" dirty="0" smtClean="0">
                <a:solidFill>
                  <a:srgbClr val="000000"/>
                </a:solidFill>
                <a:latin typeface="Calibri Light"/>
              </a:rPr>
              <a:t>ИКТ ( </a:t>
            </a:r>
            <a:r>
              <a:rPr lang="ru-RU" dirty="0">
                <a:solidFill>
                  <a:srgbClr val="000000"/>
                </a:solidFill>
                <a:latin typeface="Calibri Light"/>
              </a:rPr>
              <a:t>информационно-коммуникационные технологии</a:t>
            </a:r>
            <a:r>
              <a:rPr lang="ru-RU" dirty="0" smtClean="0">
                <a:solidFill>
                  <a:srgbClr val="000000"/>
                </a:solidFill>
                <a:latin typeface="Calibri Light"/>
              </a:rPr>
              <a:t>).</a:t>
            </a:r>
            <a:endParaRPr lang="ru-RU" dirty="0">
              <a:solidFill>
                <a:srgbClr val="000000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latin typeface="Book Antiqua" pitchFamily="18" charset="0"/>
                <a:cs typeface="Times New Roman" pitchFamily="18" charset="0"/>
              </a:rPr>
              <a:t>Актуальность личного вклада педагога в развитие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>
            <a:normAutofit fontScale="925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ru-RU" sz="2400" dirty="0">
                <a:latin typeface="Calibri Light" panose="020F0302020204030204" pitchFamily="34" charset="0"/>
              </a:rPr>
              <a:t>В концепции стандартов начального образования </a:t>
            </a:r>
            <a:r>
              <a:rPr lang="ru-RU" sz="2400" dirty="0" smtClean="0">
                <a:latin typeface="Calibri Light" panose="020F0302020204030204" pitchFamily="34" charset="0"/>
              </a:rPr>
              <a:t>Российской Федерации </a:t>
            </a:r>
            <a:r>
              <a:rPr lang="ru-RU" sz="2400" dirty="0">
                <a:latin typeface="Calibri Light" panose="020F0302020204030204" pitchFamily="34" charset="0"/>
              </a:rPr>
              <a:t>отмечается обновление содержания образования и использование новых технологий. В содержание образования закладывается развитие новых процессуальных умений</a:t>
            </a:r>
            <a:r>
              <a:rPr lang="ru-RU" sz="2400" dirty="0" smtClean="0">
                <a:latin typeface="Calibri Light" panose="020F0302020204030204" pitchFamily="34" charset="0"/>
              </a:rPr>
              <a:t>: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ru-RU" sz="2400" dirty="0" smtClean="0">
                <a:latin typeface="Calibri Light" panose="020F0302020204030204" pitchFamily="34" charset="0"/>
              </a:rPr>
              <a:t>Самостоятельно заниматься своим обучением и получать нужную информацию;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ru-RU" sz="2400" dirty="0" smtClean="0">
                <a:latin typeface="Calibri Light" panose="020F0302020204030204" pitchFamily="34" charset="0"/>
              </a:rPr>
              <a:t>Работать в группе и принимать решения;</a:t>
            </a:r>
          </a:p>
          <a:p>
            <a:pPr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ru-RU" sz="2400" dirty="0" smtClean="0">
                <a:latin typeface="Calibri Light" panose="020F0302020204030204" pitchFamily="34" charset="0"/>
              </a:rPr>
              <a:t>Использовать информационно-коммуникационные технологии.</a:t>
            </a:r>
            <a:endParaRPr lang="ru-RU" sz="2400" dirty="0">
              <a:latin typeface="Calibri Light" panose="020F030202020403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845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29131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>
                <a:latin typeface="Calibri Light" panose="020F0302020204030204" pitchFamily="34" charset="0"/>
              </a:rPr>
              <a:t>Лингафонный кабинет как техническое средство обучения занимает особое место в изучении иностранного </a:t>
            </a:r>
            <a:r>
              <a:rPr lang="ru-RU" sz="3600" dirty="0" smtClean="0">
                <a:latin typeface="Calibri Light" panose="020F0302020204030204" pitchFamily="34" charset="0"/>
              </a:rPr>
              <a:t>языка и имеют определённые преимущества перед другими средствами обучения.</a:t>
            </a:r>
            <a:endParaRPr lang="ru-RU" sz="3600" dirty="0">
              <a:latin typeface="Calibri Light" panose="020F0302020204030204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Book Antiqua" panose="02040602050305030304" pitchFamily="18" charset="0"/>
              </a:rPr>
              <a:t>Лингафонный кабинет как техническое средство обучения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96034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Book Antiqua" panose="02040602050305030304" pitchFamily="18" charset="0"/>
              </a:rPr>
              <a:t>Преимущества лингафонного кабинета:</a:t>
            </a:r>
            <a:endParaRPr lang="ru-RU" b="1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5645223"/>
          </a:xfrm>
        </p:spPr>
        <p:txBody>
          <a:bodyPr>
            <a:normAutofit/>
          </a:bodyPr>
          <a:lstStyle/>
          <a:p>
            <a:pPr lvl="0" algn="just"/>
            <a:r>
              <a:rPr lang="ru-RU" sz="2400" dirty="0">
                <a:latin typeface="Calibri Light" panose="020F0302020204030204" pitchFamily="34" charset="0"/>
              </a:rPr>
              <a:t>многообразие разных режимов организационных форм работы (общий, парный, групповой режимы);</a:t>
            </a:r>
          </a:p>
          <a:p>
            <a:pPr lvl="0" algn="just"/>
            <a:r>
              <a:rPr lang="ru-RU" sz="2400" dirty="0">
                <a:latin typeface="Calibri Light" panose="020F0302020204030204" pitchFamily="34" charset="0"/>
              </a:rPr>
              <a:t>четкое определение условий применения технических возможностей лингафонного кабинета в зависимости от целей, содержания этапа обучения;</a:t>
            </a:r>
          </a:p>
          <a:p>
            <a:pPr lvl="0" algn="just"/>
            <a:r>
              <a:rPr lang="ru-RU" sz="2400" dirty="0">
                <a:latin typeface="Calibri Light" panose="020F0302020204030204" pitchFamily="34" charset="0"/>
              </a:rPr>
              <a:t>управление познавательной деятельностью как на этапе формирования умений и навыков, так и на этапе контроля;</a:t>
            </a:r>
          </a:p>
          <a:p>
            <a:pPr lvl="0" algn="just"/>
            <a:r>
              <a:rPr lang="ru-RU" sz="2400" dirty="0">
                <a:latin typeface="Calibri Light" panose="020F0302020204030204" pitchFamily="34" charset="0"/>
              </a:rPr>
              <a:t>характер взаимодействия преподавателя и учащихся;</a:t>
            </a:r>
          </a:p>
          <a:p>
            <a:pPr lvl="0" algn="just"/>
            <a:r>
              <a:rPr lang="ru-RU" sz="2400" dirty="0">
                <a:latin typeface="Calibri Light" panose="020F0302020204030204" pitchFamily="34" charset="0"/>
              </a:rPr>
              <a:t>возможность комплексного использования (подключение CD-плеера или телевизора</a:t>
            </a:r>
            <a:r>
              <a:rPr lang="ru-RU" sz="2400" dirty="0" smtClean="0">
                <a:latin typeface="Calibri Light" panose="020F0302020204030204" pitchFamily="34" charset="0"/>
              </a:rPr>
              <a:t>).</a:t>
            </a:r>
            <a:endParaRPr lang="ru-RU" sz="24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68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Book Antiqua" panose="02040602050305030304" pitchFamily="18" charset="0"/>
              </a:rPr>
              <a:t>Функции лингафонного кабинета</a:t>
            </a:r>
            <a:endParaRPr lang="ru-RU" sz="3600" b="1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00200"/>
            <a:ext cx="7920880" cy="4525963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Calibri Light" panose="020F0302020204030204" pitchFamily="34" charset="0"/>
              </a:rPr>
              <a:t>информативная</a:t>
            </a:r>
            <a:r>
              <a:rPr lang="ru-RU" sz="2400" dirty="0">
                <a:latin typeface="Calibri Light" panose="020F0302020204030204" pitchFamily="34" charset="0"/>
              </a:rPr>
              <a:t>;</a:t>
            </a:r>
          </a:p>
          <a:p>
            <a:pPr lvl="0"/>
            <a:r>
              <a:rPr lang="ru-RU" sz="2400" dirty="0" err="1">
                <a:latin typeface="Calibri Light" panose="020F0302020204030204" pitchFamily="34" charset="0"/>
              </a:rPr>
              <a:t>тренировочно</a:t>
            </a:r>
            <a:r>
              <a:rPr lang="ru-RU" sz="2400" dirty="0">
                <a:latin typeface="Calibri Light" panose="020F0302020204030204" pitchFamily="34" charset="0"/>
              </a:rPr>
              <a:t>-обучающая;</a:t>
            </a:r>
          </a:p>
          <a:p>
            <a:pPr lvl="0"/>
            <a:r>
              <a:rPr lang="ru-RU" sz="2400" dirty="0">
                <a:latin typeface="Calibri Light" panose="020F0302020204030204" pitchFamily="34" charset="0"/>
              </a:rPr>
              <a:t>контролирующее-корректирующая;</a:t>
            </a:r>
          </a:p>
          <a:p>
            <a:pPr lvl="0"/>
            <a:r>
              <a:rPr lang="ru-RU" sz="2400" dirty="0">
                <a:latin typeface="Calibri Light" panose="020F0302020204030204" pitchFamily="34" charset="0"/>
              </a:rPr>
              <a:t>коммуникативная;</a:t>
            </a:r>
          </a:p>
          <a:p>
            <a:pPr lvl="0"/>
            <a:r>
              <a:rPr lang="ru-RU" sz="2400" dirty="0">
                <a:latin typeface="Calibri Light" panose="020F0302020204030204" pitchFamily="34" charset="0"/>
              </a:rPr>
              <a:t>управление учебной деятельностью.</a:t>
            </a:r>
          </a:p>
          <a:p>
            <a:pPr marL="0" indent="0" algn="just">
              <a:buNone/>
            </a:pPr>
            <a:r>
              <a:rPr lang="ru-RU" sz="2400" b="1" dirty="0">
                <a:latin typeface="Calibri Light" panose="020F0302020204030204" pitchFamily="34" charset="0"/>
              </a:rPr>
              <a:t>Целесообразность</a:t>
            </a:r>
            <a:r>
              <a:rPr lang="ru-RU" sz="2400" dirty="0">
                <a:latin typeface="Calibri Light" panose="020F0302020204030204" pitchFamily="34" charset="0"/>
              </a:rPr>
              <a:t> использования лингафонного кабинета определяется </a:t>
            </a:r>
            <a:r>
              <a:rPr lang="ru-RU" sz="2400" b="1" dirty="0">
                <a:latin typeface="Calibri Light" panose="020F0302020204030204" pitchFamily="34" charset="0"/>
              </a:rPr>
              <a:t>содержанием</a:t>
            </a:r>
            <a:r>
              <a:rPr lang="ru-RU" sz="2400" dirty="0">
                <a:latin typeface="Calibri Light" panose="020F0302020204030204" pitchFamily="34" charset="0"/>
              </a:rPr>
              <a:t> учебного материала. Целенаправленное включение лингафонного кабинета в урок приводит к тому, что изучение темы приобретает новые качественные особенности, способствует индивидуализации и дифференциации учебного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xmlns="" val="375594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Book Antiqua" panose="02040602050305030304" pitchFamily="18" charset="0"/>
              </a:rPr>
              <a:t>Условия для эффективного использования лингафонного кабинета</a:t>
            </a:r>
            <a:endParaRPr lang="ru-RU" sz="3600" b="1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Calibri Light" panose="020F0302020204030204" pitchFamily="34" charset="0"/>
              </a:rPr>
              <a:t>понимание </a:t>
            </a:r>
            <a:r>
              <a:rPr lang="ru-RU" sz="2400" dirty="0">
                <a:latin typeface="Calibri Light" panose="020F0302020204030204" pitchFamily="34" charset="0"/>
              </a:rPr>
              <a:t>роли, места и значения ЛК в преподавании предмета;</a:t>
            </a:r>
          </a:p>
          <a:p>
            <a:pPr lvl="0"/>
            <a:r>
              <a:rPr lang="ru-RU" sz="2400" dirty="0">
                <a:latin typeface="Calibri Light" panose="020F0302020204030204" pitchFamily="34" charset="0"/>
              </a:rPr>
              <a:t>знание психолого-педагогических основ эффективного использования ЛК;</a:t>
            </a:r>
          </a:p>
          <a:p>
            <a:pPr lvl="0"/>
            <a:r>
              <a:rPr lang="ru-RU" sz="2400" dirty="0">
                <a:latin typeface="Calibri Light" panose="020F0302020204030204" pitchFamily="34" charset="0"/>
              </a:rPr>
              <a:t>владение методикой использования ЛК</a:t>
            </a:r>
            <a:r>
              <a:rPr lang="ru-RU" sz="2400" dirty="0" smtClean="0">
                <a:latin typeface="Calibri Light" panose="020F0302020204030204" pitchFamily="34" charset="0"/>
              </a:rPr>
              <a:t>.</a:t>
            </a:r>
            <a:endParaRPr lang="ru-RU" sz="24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130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Book Antiqua" panose="02040602050305030304" pitchFamily="18" charset="0"/>
              </a:rPr>
              <a:t>Задачи</a:t>
            </a:r>
            <a:endParaRPr lang="ru-RU" sz="3600" b="1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dirty="0">
                <a:latin typeface="Calibri Light" panose="020F0302020204030204" pitchFamily="34" charset="0"/>
              </a:rPr>
              <a:t>формирование артикуляции и ритмико-интонационных навыков;</a:t>
            </a:r>
          </a:p>
          <a:p>
            <a:pPr lvl="0"/>
            <a:r>
              <a:rPr lang="ru-RU" sz="2400" dirty="0">
                <a:latin typeface="Calibri Light" panose="020F0302020204030204" pitchFamily="34" charset="0"/>
              </a:rPr>
              <a:t>формирование и совершенствование навыка чтения;</a:t>
            </a:r>
          </a:p>
          <a:p>
            <a:pPr lvl="0"/>
            <a:r>
              <a:rPr lang="ru-RU" sz="2400" dirty="0">
                <a:latin typeface="Calibri Light" panose="020F0302020204030204" pitchFamily="34" charset="0"/>
              </a:rPr>
              <a:t>формирование и совершенствование навыка </a:t>
            </a:r>
            <a:r>
              <a:rPr lang="ru-RU" sz="2400" dirty="0" err="1">
                <a:latin typeface="Calibri Light" panose="020F0302020204030204" pitchFamily="34" charset="0"/>
              </a:rPr>
              <a:t>аудирования</a:t>
            </a:r>
            <a:r>
              <a:rPr lang="ru-RU" sz="2400" dirty="0">
                <a:latin typeface="Calibri Light" panose="020F0302020204030204" pitchFamily="34" charset="0"/>
              </a:rPr>
              <a:t>;</a:t>
            </a:r>
          </a:p>
          <a:p>
            <a:pPr lvl="0"/>
            <a:r>
              <a:rPr lang="ru-RU" sz="2400" dirty="0">
                <a:latin typeface="Calibri Light" panose="020F0302020204030204" pitchFamily="34" charset="0"/>
              </a:rPr>
              <a:t>формирование и совершенствование лексического и грамматического навыка говорения;</a:t>
            </a:r>
          </a:p>
          <a:p>
            <a:pPr lvl="0"/>
            <a:r>
              <a:rPr lang="ru-RU" sz="2400" dirty="0">
                <a:latin typeface="Calibri Light" panose="020F0302020204030204" pitchFamily="34" charset="0"/>
              </a:rPr>
              <a:t>развитие и контроль речевого навыка устной речи (монологическая/ диалогическая);</a:t>
            </a:r>
          </a:p>
          <a:p>
            <a:pPr lvl="0"/>
            <a:r>
              <a:rPr lang="ru-RU" sz="2400" dirty="0">
                <a:latin typeface="Calibri Light" panose="020F0302020204030204" pitchFamily="34" charset="0"/>
              </a:rPr>
              <a:t>контроль понимания прослушанного;</a:t>
            </a:r>
          </a:p>
          <a:p>
            <a:pPr lvl="0"/>
            <a:r>
              <a:rPr lang="ru-RU" sz="2400" dirty="0">
                <a:latin typeface="Calibri Light" panose="020F0302020204030204" pitchFamily="34" charset="0"/>
              </a:rPr>
              <a:t>контроль усвоения лексического материала.</a:t>
            </a:r>
          </a:p>
          <a:p>
            <a:endParaRPr lang="ru-RU" sz="24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40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550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Диаграмма</vt:lpstr>
      <vt:lpstr>Лингафонный кабинет как эффективное средство развития навыков аудирования</vt:lpstr>
      <vt:lpstr>Условия формирования личного вклада педагога в развитие образования.</vt:lpstr>
      <vt:lpstr> Условия формирования личного вклада педагога в развитие образования .</vt:lpstr>
      <vt:lpstr>Актуальность личного вклада педагога в развитие образования</vt:lpstr>
      <vt:lpstr>Лингафонный кабинет как техническое средство обучения</vt:lpstr>
      <vt:lpstr>Преимущества лингафонного кабинета:</vt:lpstr>
      <vt:lpstr>Функции лингафонного кабинета</vt:lpstr>
      <vt:lpstr>Условия для эффективного использования лингафонного кабинета</vt:lpstr>
      <vt:lpstr>Задачи</vt:lpstr>
      <vt:lpstr>Применение лингафонного кабинета позволяет:</vt:lpstr>
      <vt:lpstr>Опыт работы с лингафонным кабинетом</vt:lpstr>
      <vt:lpstr>Лингафонный кабинет на уроках домашнего чтения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Лингафонный кабинет как эффективное средство развития навыков аудирования</dc:title>
  <dc:creator>Eugenie</dc:creator>
  <cp:lastModifiedBy>CryptoPro</cp:lastModifiedBy>
  <cp:revision>22</cp:revision>
  <dcterms:created xsi:type="dcterms:W3CDTF">2017-04-20T17:55:52Z</dcterms:created>
  <dcterms:modified xsi:type="dcterms:W3CDTF">2019-03-04T06:59:10Z</dcterms:modified>
</cp:coreProperties>
</file>